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313" r:id="rId3"/>
    <p:sldId id="302" r:id="rId4"/>
    <p:sldId id="732" r:id="rId5"/>
    <p:sldId id="303" r:id="rId6"/>
    <p:sldId id="733" r:id="rId7"/>
    <p:sldId id="734" r:id="rId8"/>
    <p:sldId id="726" r:id="rId9"/>
    <p:sldId id="727" r:id="rId10"/>
    <p:sldId id="728" r:id="rId11"/>
    <p:sldId id="729" r:id="rId12"/>
    <p:sldId id="730" r:id="rId13"/>
    <p:sldId id="735" r:id="rId14"/>
    <p:sldId id="736" r:id="rId15"/>
    <p:sldId id="737" r:id="rId16"/>
    <p:sldId id="738" r:id="rId17"/>
    <p:sldId id="316" r:id="rId18"/>
    <p:sldId id="317" r:id="rId19"/>
    <p:sldId id="309" r:id="rId20"/>
    <p:sldId id="305" r:id="rId21"/>
    <p:sldId id="300" r:id="rId22"/>
    <p:sldId id="301" r:id="rId23"/>
    <p:sldId id="312" r:id="rId24"/>
    <p:sldId id="282" r:id="rId25"/>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D0D7"/>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56" autoAdjust="0"/>
    <p:restoredTop sz="93772" autoAdjust="0"/>
  </p:normalViewPr>
  <p:slideViewPr>
    <p:cSldViewPr>
      <p:cViewPr varScale="1">
        <p:scale>
          <a:sx n="105" d="100"/>
          <a:sy n="105" d="100"/>
        </p:scale>
        <p:origin x="1818"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232976-732C-48D7-A4D7-402E76F25AC0}" type="datetimeFigureOut">
              <a:rPr lang="hu-HU" smtClean="0"/>
              <a:t>2025. 10. 14.</a:t>
            </a:fld>
            <a:endParaRPr lang="hu-HU"/>
          </a:p>
        </p:txBody>
      </p:sp>
      <p:sp>
        <p:nvSpPr>
          <p:cNvPr id="4" name="Diakép hely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04D65F-4A1A-4B1D-BA03-953FA7F83D12}" type="slidenum">
              <a:rPr lang="hu-HU" smtClean="0"/>
              <a:t>‹#›</a:t>
            </a:fld>
            <a:endParaRPr lang="hu-HU"/>
          </a:p>
        </p:txBody>
      </p:sp>
    </p:spTree>
    <p:extLst>
      <p:ext uri="{BB962C8B-B14F-4D97-AF65-F5344CB8AC3E}">
        <p14:creationId xmlns:p14="http://schemas.microsoft.com/office/powerpoint/2010/main" val="1808731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04D65F-4A1A-4B1D-BA03-953FA7F83D12}" type="slidenum">
              <a:rPr kumimoji="0" lang="hu-H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hu-H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9206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a:t>Mintacím szerkesztése</a:t>
            </a:r>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a:t>Alcím mintájának szerkesztése</a:t>
            </a:r>
          </a:p>
        </p:txBody>
      </p:sp>
      <p:sp>
        <p:nvSpPr>
          <p:cNvPr id="4" name="Dátum helye 3"/>
          <p:cNvSpPr>
            <a:spLocks noGrp="1"/>
          </p:cNvSpPr>
          <p:nvPr>
            <p:ph type="dt" sz="half" idx="10"/>
          </p:nvPr>
        </p:nvSpPr>
        <p:spPr/>
        <p:txBody>
          <a:bodyPr/>
          <a:lstStyle/>
          <a:p>
            <a:fld id="{F3A5CA2E-3DE2-4FD6-AC1F-38C65C18A1C8}" type="datetimeFigureOut">
              <a:rPr lang="hu-HU" smtClean="0"/>
              <a:pPr/>
              <a:t>2025. 10. 14.</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90D38802-5517-4E6B-B75B-9FD294B864B3}" type="slidenum">
              <a:rPr lang="hu-HU" smtClean="0"/>
              <a:pPr/>
              <a:t>‹#›</a:t>
            </a:fld>
            <a:endParaRPr lang="hu-HU"/>
          </a:p>
        </p:txBody>
      </p:sp>
    </p:spTree>
    <p:extLst>
      <p:ext uri="{BB962C8B-B14F-4D97-AF65-F5344CB8AC3E}">
        <p14:creationId xmlns:p14="http://schemas.microsoft.com/office/powerpoint/2010/main" val="3177945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Függőleges szöveg helye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F3A5CA2E-3DE2-4FD6-AC1F-38C65C18A1C8}" type="datetimeFigureOut">
              <a:rPr lang="hu-HU" smtClean="0"/>
              <a:pPr/>
              <a:t>2025. 10. 14.</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90D38802-5517-4E6B-B75B-9FD294B864B3}" type="slidenum">
              <a:rPr lang="hu-HU" smtClean="0"/>
              <a:pPr/>
              <a:t>‹#›</a:t>
            </a:fld>
            <a:endParaRPr lang="hu-HU"/>
          </a:p>
        </p:txBody>
      </p:sp>
    </p:spTree>
    <p:extLst>
      <p:ext uri="{BB962C8B-B14F-4D97-AF65-F5344CB8AC3E}">
        <p14:creationId xmlns:p14="http://schemas.microsoft.com/office/powerpoint/2010/main" val="836436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a:t>Mintacím szerkesztése</a:t>
            </a:r>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F3A5CA2E-3DE2-4FD6-AC1F-38C65C18A1C8}" type="datetimeFigureOut">
              <a:rPr lang="hu-HU" smtClean="0"/>
              <a:pPr/>
              <a:t>2025. 10. 14.</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90D38802-5517-4E6B-B75B-9FD294B864B3}" type="slidenum">
              <a:rPr lang="hu-HU" smtClean="0"/>
              <a:pPr/>
              <a:t>‹#›</a:t>
            </a:fld>
            <a:endParaRPr lang="hu-HU"/>
          </a:p>
        </p:txBody>
      </p:sp>
    </p:spTree>
    <p:extLst>
      <p:ext uri="{BB962C8B-B14F-4D97-AF65-F5344CB8AC3E}">
        <p14:creationId xmlns:p14="http://schemas.microsoft.com/office/powerpoint/2010/main" val="3771313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10"/>
          </p:nvPr>
        </p:nvSpPr>
        <p:spPr/>
        <p:txBody>
          <a:bodyPr/>
          <a:lstStyle/>
          <a:p>
            <a:fld id="{F3A5CA2E-3DE2-4FD6-AC1F-38C65C18A1C8}" type="datetimeFigureOut">
              <a:rPr lang="hu-HU" smtClean="0"/>
              <a:pPr/>
              <a:t>2025. 10. 14.</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90D38802-5517-4E6B-B75B-9FD294B864B3}" type="slidenum">
              <a:rPr lang="hu-HU" smtClean="0"/>
              <a:pPr/>
              <a:t>‹#›</a:t>
            </a:fld>
            <a:endParaRPr lang="hu-HU"/>
          </a:p>
        </p:txBody>
      </p:sp>
    </p:spTree>
    <p:extLst>
      <p:ext uri="{BB962C8B-B14F-4D97-AF65-F5344CB8AC3E}">
        <p14:creationId xmlns:p14="http://schemas.microsoft.com/office/powerpoint/2010/main" val="662990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a:t>Mintacím szerkesztése</a:t>
            </a:r>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átum helye 3"/>
          <p:cNvSpPr>
            <a:spLocks noGrp="1"/>
          </p:cNvSpPr>
          <p:nvPr>
            <p:ph type="dt" sz="half" idx="10"/>
          </p:nvPr>
        </p:nvSpPr>
        <p:spPr/>
        <p:txBody>
          <a:bodyPr/>
          <a:lstStyle/>
          <a:p>
            <a:fld id="{F3A5CA2E-3DE2-4FD6-AC1F-38C65C18A1C8}" type="datetimeFigureOut">
              <a:rPr lang="hu-HU" smtClean="0"/>
              <a:pPr/>
              <a:t>2025. 10. 14.</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90D38802-5517-4E6B-B75B-9FD294B864B3}" type="slidenum">
              <a:rPr lang="hu-HU" smtClean="0"/>
              <a:pPr/>
              <a:t>‹#›</a:t>
            </a:fld>
            <a:endParaRPr lang="hu-HU"/>
          </a:p>
        </p:txBody>
      </p:sp>
    </p:spTree>
    <p:extLst>
      <p:ext uri="{BB962C8B-B14F-4D97-AF65-F5344CB8AC3E}">
        <p14:creationId xmlns:p14="http://schemas.microsoft.com/office/powerpoint/2010/main" val="3578876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p:cNvSpPr>
            <a:spLocks noGrp="1"/>
          </p:cNvSpPr>
          <p:nvPr>
            <p:ph type="dt" sz="half" idx="10"/>
          </p:nvPr>
        </p:nvSpPr>
        <p:spPr/>
        <p:txBody>
          <a:bodyPr/>
          <a:lstStyle/>
          <a:p>
            <a:fld id="{F3A5CA2E-3DE2-4FD6-AC1F-38C65C18A1C8}" type="datetimeFigureOut">
              <a:rPr lang="hu-HU" smtClean="0"/>
              <a:pPr/>
              <a:t>2025. 10. 14.</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90D38802-5517-4E6B-B75B-9FD294B864B3}" type="slidenum">
              <a:rPr lang="hu-HU" smtClean="0"/>
              <a:pPr/>
              <a:t>‹#›</a:t>
            </a:fld>
            <a:endParaRPr lang="hu-HU"/>
          </a:p>
        </p:txBody>
      </p:sp>
    </p:spTree>
    <p:extLst>
      <p:ext uri="{BB962C8B-B14F-4D97-AF65-F5344CB8AC3E}">
        <p14:creationId xmlns:p14="http://schemas.microsoft.com/office/powerpoint/2010/main" val="3268284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a:t>Mintacím szerkesztése</a:t>
            </a:r>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p:cNvSpPr>
            <a:spLocks noGrp="1"/>
          </p:cNvSpPr>
          <p:nvPr>
            <p:ph type="dt" sz="half" idx="10"/>
          </p:nvPr>
        </p:nvSpPr>
        <p:spPr/>
        <p:txBody>
          <a:bodyPr/>
          <a:lstStyle/>
          <a:p>
            <a:fld id="{F3A5CA2E-3DE2-4FD6-AC1F-38C65C18A1C8}" type="datetimeFigureOut">
              <a:rPr lang="hu-HU" smtClean="0"/>
              <a:pPr/>
              <a:t>2025. 10. 14.</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90D38802-5517-4E6B-B75B-9FD294B864B3}" type="slidenum">
              <a:rPr lang="hu-HU" smtClean="0"/>
              <a:pPr/>
              <a:t>‹#›</a:t>
            </a:fld>
            <a:endParaRPr lang="hu-HU"/>
          </a:p>
        </p:txBody>
      </p:sp>
    </p:spTree>
    <p:extLst>
      <p:ext uri="{BB962C8B-B14F-4D97-AF65-F5344CB8AC3E}">
        <p14:creationId xmlns:p14="http://schemas.microsoft.com/office/powerpoint/2010/main" val="1449665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Dátum helye 2"/>
          <p:cNvSpPr>
            <a:spLocks noGrp="1"/>
          </p:cNvSpPr>
          <p:nvPr>
            <p:ph type="dt" sz="half" idx="10"/>
          </p:nvPr>
        </p:nvSpPr>
        <p:spPr/>
        <p:txBody>
          <a:bodyPr/>
          <a:lstStyle/>
          <a:p>
            <a:fld id="{F3A5CA2E-3DE2-4FD6-AC1F-38C65C18A1C8}" type="datetimeFigureOut">
              <a:rPr lang="hu-HU" smtClean="0"/>
              <a:pPr/>
              <a:t>2025. 10. 14.</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90D38802-5517-4E6B-B75B-9FD294B864B3}" type="slidenum">
              <a:rPr lang="hu-HU" smtClean="0"/>
              <a:pPr/>
              <a:t>‹#›</a:t>
            </a:fld>
            <a:endParaRPr lang="hu-HU"/>
          </a:p>
        </p:txBody>
      </p:sp>
    </p:spTree>
    <p:extLst>
      <p:ext uri="{BB962C8B-B14F-4D97-AF65-F5344CB8AC3E}">
        <p14:creationId xmlns:p14="http://schemas.microsoft.com/office/powerpoint/2010/main" val="4288870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F3A5CA2E-3DE2-4FD6-AC1F-38C65C18A1C8}" type="datetimeFigureOut">
              <a:rPr lang="hu-HU" smtClean="0"/>
              <a:pPr/>
              <a:t>2025. 10. 14.</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90D38802-5517-4E6B-B75B-9FD294B864B3}" type="slidenum">
              <a:rPr lang="hu-HU" smtClean="0"/>
              <a:pPr/>
              <a:t>‹#›</a:t>
            </a:fld>
            <a:endParaRPr lang="hu-HU"/>
          </a:p>
        </p:txBody>
      </p:sp>
    </p:spTree>
    <p:extLst>
      <p:ext uri="{BB962C8B-B14F-4D97-AF65-F5344CB8AC3E}">
        <p14:creationId xmlns:p14="http://schemas.microsoft.com/office/powerpoint/2010/main" val="2893580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a:t>Mintacím szerkesztése</a:t>
            </a:r>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5" name="Dátum helye 4"/>
          <p:cNvSpPr>
            <a:spLocks noGrp="1"/>
          </p:cNvSpPr>
          <p:nvPr>
            <p:ph type="dt" sz="half" idx="10"/>
          </p:nvPr>
        </p:nvSpPr>
        <p:spPr/>
        <p:txBody>
          <a:bodyPr/>
          <a:lstStyle/>
          <a:p>
            <a:fld id="{F3A5CA2E-3DE2-4FD6-AC1F-38C65C18A1C8}" type="datetimeFigureOut">
              <a:rPr lang="hu-HU" smtClean="0"/>
              <a:pPr/>
              <a:t>2025. 10. 14.</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90D38802-5517-4E6B-B75B-9FD294B864B3}" type="slidenum">
              <a:rPr lang="hu-HU" smtClean="0"/>
              <a:pPr/>
              <a:t>‹#›</a:t>
            </a:fld>
            <a:endParaRPr lang="hu-HU"/>
          </a:p>
        </p:txBody>
      </p:sp>
    </p:spTree>
    <p:extLst>
      <p:ext uri="{BB962C8B-B14F-4D97-AF65-F5344CB8AC3E}">
        <p14:creationId xmlns:p14="http://schemas.microsoft.com/office/powerpoint/2010/main" val="3404822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a:t>Mintacím szerkesztése</a:t>
            </a:r>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5" name="Dátum helye 4"/>
          <p:cNvSpPr>
            <a:spLocks noGrp="1"/>
          </p:cNvSpPr>
          <p:nvPr>
            <p:ph type="dt" sz="half" idx="10"/>
          </p:nvPr>
        </p:nvSpPr>
        <p:spPr/>
        <p:txBody>
          <a:bodyPr/>
          <a:lstStyle/>
          <a:p>
            <a:fld id="{F3A5CA2E-3DE2-4FD6-AC1F-38C65C18A1C8}" type="datetimeFigureOut">
              <a:rPr lang="hu-HU" smtClean="0"/>
              <a:pPr/>
              <a:t>2025. 10. 14.</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90D38802-5517-4E6B-B75B-9FD294B864B3}" type="slidenum">
              <a:rPr lang="hu-HU" smtClean="0"/>
              <a:pPr/>
              <a:t>‹#›</a:t>
            </a:fld>
            <a:endParaRPr lang="hu-HU"/>
          </a:p>
        </p:txBody>
      </p:sp>
    </p:spTree>
    <p:extLst>
      <p:ext uri="{BB962C8B-B14F-4D97-AF65-F5344CB8AC3E}">
        <p14:creationId xmlns:p14="http://schemas.microsoft.com/office/powerpoint/2010/main" val="3372021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u-HU"/>
              <a:t>Mintacím szerkesztése</a:t>
            </a:r>
          </a:p>
        </p:txBody>
      </p:sp>
      <p:sp>
        <p:nvSpPr>
          <p:cNvPr id="3" name="Szöveg hely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A5CA2E-3DE2-4FD6-AC1F-38C65C18A1C8}" type="datetimeFigureOut">
              <a:rPr lang="hu-HU" smtClean="0"/>
              <a:pPr/>
              <a:t>2025. 10. 14.</a:t>
            </a:fld>
            <a:endParaRPr lang="hu-HU"/>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D38802-5517-4E6B-B75B-9FD294B864B3}" type="slidenum">
              <a:rPr lang="hu-HU" smtClean="0"/>
              <a:pPr/>
              <a:t>‹#›</a:t>
            </a:fld>
            <a:endParaRPr lang="hu-HU"/>
          </a:p>
        </p:txBody>
      </p:sp>
    </p:spTree>
    <p:extLst>
      <p:ext uri="{BB962C8B-B14F-4D97-AF65-F5344CB8AC3E}">
        <p14:creationId xmlns:p14="http://schemas.microsoft.com/office/powerpoint/2010/main" val="3583681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szinergialeader@gmail.com" TargetMode="Externa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611560" y="1124744"/>
            <a:ext cx="7772400" cy="1470025"/>
          </a:xfrm>
        </p:spPr>
        <p:txBody>
          <a:bodyPr>
            <a:normAutofit/>
          </a:bodyPr>
          <a:lstStyle/>
          <a:p>
            <a:r>
              <a:rPr lang="hu-HU" dirty="0"/>
              <a:t>Kistérségi fórum 2025.10.14-</a:t>
            </a:r>
            <a:br>
              <a:rPr lang="hu-HU" dirty="0"/>
            </a:br>
            <a:r>
              <a:rPr lang="hu-HU" dirty="0"/>
              <a:t>Szigetvár </a:t>
            </a:r>
          </a:p>
        </p:txBody>
      </p:sp>
      <p:sp>
        <p:nvSpPr>
          <p:cNvPr id="3" name="Alcím 2"/>
          <p:cNvSpPr>
            <a:spLocks noGrp="1"/>
          </p:cNvSpPr>
          <p:nvPr>
            <p:ph type="subTitle" idx="1"/>
          </p:nvPr>
        </p:nvSpPr>
        <p:spPr>
          <a:xfrm>
            <a:off x="1403648" y="2564904"/>
            <a:ext cx="6400800" cy="1752600"/>
          </a:xfrm>
        </p:spPr>
        <p:txBody>
          <a:bodyPr>
            <a:normAutofit fontScale="77500" lnSpcReduction="20000"/>
          </a:bodyPr>
          <a:lstStyle/>
          <a:p>
            <a:r>
              <a:rPr lang="hu-HU" sz="5100" dirty="0"/>
              <a:t>LEADER 2023-2027 KAP HFS megvalósítása</a:t>
            </a:r>
          </a:p>
          <a:p>
            <a:r>
              <a:rPr lang="hu-HU" sz="5100" dirty="0"/>
              <a:t>Helyi felhívások megnyitása</a:t>
            </a:r>
          </a:p>
          <a:p>
            <a:endParaRPr lang="hu-HU" dirty="0"/>
          </a:p>
          <a:p>
            <a:endParaRPr lang="hu-HU" dirty="0"/>
          </a:p>
          <a:p>
            <a:endParaRPr lang="hu-HU" sz="2300" dirty="0"/>
          </a:p>
        </p:txBody>
      </p:sp>
      <p:pic>
        <p:nvPicPr>
          <p:cNvPr id="4" name="Kép 3" descr="EMVA logo.jpg"/>
          <p:cNvPicPr>
            <a:picLocks noChangeAspect="1"/>
          </p:cNvPicPr>
          <p:nvPr/>
        </p:nvPicPr>
        <p:blipFill>
          <a:blip r:embed="rId2"/>
          <a:stretch>
            <a:fillRect/>
          </a:stretch>
        </p:blipFill>
        <p:spPr>
          <a:xfrm>
            <a:off x="467544" y="4643446"/>
            <a:ext cx="2808312" cy="835905"/>
          </a:xfrm>
          <a:prstGeom prst="rect">
            <a:avLst/>
          </a:prstGeom>
        </p:spPr>
      </p:pic>
      <p:pic>
        <p:nvPicPr>
          <p:cNvPr id="5" name="Kép 4" descr="leader logo.png"/>
          <p:cNvPicPr>
            <a:picLocks noChangeAspect="1"/>
          </p:cNvPicPr>
          <p:nvPr/>
        </p:nvPicPr>
        <p:blipFill>
          <a:blip r:embed="rId3" cstate="print"/>
          <a:stretch>
            <a:fillRect/>
          </a:stretch>
        </p:blipFill>
        <p:spPr>
          <a:xfrm>
            <a:off x="6372200" y="4545458"/>
            <a:ext cx="1008112" cy="933893"/>
          </a:xfrm>
          <a:prstGeom prst="rect">
            <a:avLst/>
          </a:prstGeom>
        </p:spPr>
      </p:pic>
    </p:spTree>
    <p:extLst>
      <p:ext uri="{BB962C8B-B14F-4D97-AF65-F5344CB8AC3E}">
        <p14:creationId xmlns:p14="http://schemas.microsoft.com/office/powerpoint/2010/main" val="5817703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0B3E646-2603-5282-1532-822B63E18F2B}"/>
              </a:ext>
            </a:extLst>
          </p:cNvPr>
          <p:cNvSpPr>
            <a:spLocks noGrp="1"/>
          </p:cNvSpPr>
          <p:nvPr>
            <p:ph type="title"/>
          </p:nvPr>
        </p:nvSpPr>
        <p:spPr/>
        <p:txBody>
          <a:bodyPr>
            <a:normAutofit fontScale="90000"/>
          </a:bodyPr>
          <a:lstStyle/>
          <a:p>
            <a:r>
              <a:rPr lang="hu-HU" dirty="0"/>
              <a:t>Mikróvállalkozások támogatása pontozás 3.</a:t>
            </a:r>
          </a:p>
        </p:txBody>
      </p:sp>
      <p:pic>
        <p:nvPicPr>
          <p:cNvPr id="5" name="Tartalom helye 4">
            <a:extLst>
              <a:ext uri="{FF2B5EF4-FFF2-40B4-BE49-F238E27FC236}">
                <a16:creationId xmlns:a16="http://schemas.microsoft.com/office/drawing/2014/main" id="{8FEBFEF0-2E2F-7DB8-CC21-6BB16834A335}"/>
              </a:ext>
            </a:extLst>
          </p:cNvPr>
          <p:cNvPicPr>
            <a:picLocks noGrp="1" noChangeAspect="1"/>
          </p:cNvPicPr>
          <p:nvPr>
            <p:ph idx="1"/>
          </p:nvPr>
        </p:nvPicPr>
        <p:blipFill>
          <a:blip r:embed="rId2"/>
          <a:stretch>
            <a:fillRect/>
          </a:stretch>
        </p:blipFill>
        <p:spPr>
          <a:xfrm>
            <a:off x="539552" y="1931510"/>
            <a:ext cx="7776864" cy="4593833"/>
          </a:xfrm>
        </p:spPr>
      </p:pic>
    </p:spTree>
    <p:extLst>
      <p:ext uri="{BB962C8B-B14F-4D97-AF65-F5344CB8AC3E}">
        <p14:creationId xmlns:p14="http://schemas.microsoft.com/office/powerpoint/2010/main" val="4065840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B340887-2B1E-A9DF-FD1E-DBFD2FC76240}"/>
              </a:ext>
            </a:extLst>
          </p:cNvPr>
          <p:cNvSpPr>
            <a:spLocks noGrp="1"/>
          </p:cNvSpPr>
          <p:nvPr>
            <p:ph type="title"/>
          </p:nvPr>
        </p:nvSpPr>
        <p:spPr/>
        <p:txBody>
          <a:bodyPr>
            <a:normAutofit fontScale="90000"/>
          </a:bodyPr>
          <a:lstStyle/>
          <a:p>
            <a:r>
              <a:rPr lang="hu-HU" dirty="0"/>
              <a:t>Mikróvállalkozások támogatása pontozás 4.</a:t>
            </a:r>
          </a:p>
        </p:txBody>
      </p:sp>
      <p:pic>
        <p:nvPicPr>
          <p:cNvPr id="5" name="Tartalom helye 4">
            <a:extLst>
              <a:ext uri="{FF2B5EF4-FFF2-40B4-BE49-F238E27FC236}">
                <a16:creationId xmlns:a16="http://schemas.microsoft.com/office/drawing/2014/main" id="{4607DC3A-C0A9-9D8D-1ABE-24542FDBBE9E}"/>
              </a:ext>
            </a:extLst>
          </p:cNvPr>
          <p:cNvPicPr>
            <a:picLocks noGrp="1" noChangeAspect="1"/>
          </p:cNvPicPr>
          <p:nvPr>
            <p:ph idx="1"/>
          </p:nvPr>
        </p:nvPicPr>
        <p:blipFill>
          <a:blip r:embed="rId2"/>
          <a:stretch>
            <a:fillRect/>
          </a:stretch>
        </p:blipFill>
        <p:spPr>
          <a:xfrm>
            <a:off x="457200" y="1844824"/>
            <a:ext cx="7931224" cy="4392488"/>
          </a:xfrm>
        </p:spPr>
      </p:pic>
    </p:spTree>
    <p:extLst>
      <p:ext uri="{BB962C8B-B14F-4D97-AF65-F5344CB8AC3E}">
        <p14:creationId xmlns:p14="http://schemas.microsoft.com/office/powerpoint/2010/main" val="816967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D2B1F31-CF6D-5F7C-831C-B0D8DFD46ACF}"/>
              </a:ext>
            </a:extLst>
          </p:cNvPr>
          <p:cNvSpPr>
            <a:spLocks noGrp="1"/>
          </p:cNvSpPr>
          <p:nvPr>
            <p:ph type="title"/>
          </p:nvPr>
        </p:nvSpPr>
        <p:spPr/>
        <p:txBody>
          <a:bodyPr>
            <a:normAutofit fontScale="90000"/>
          </a:bodyPr>
          <a:lstStyle/>
          <a:p>
            <a:r>
              <a:rPr lang="hu-HU" dirty="0"/>
              <a:t>Mikróvállalkozások támogatása pontozás 5.</a:t>
            </a:r>
          </a:p>
        </p:txBody>
      </p:sp>
      <p:pic>
        <p:nvPicPr>
          <p:cNvPr id="5" name="Tartalom helye 4">
            <a:extLst>
              <a:ext uri="{FF2B5EF4-FFF2-40B4-BE49-F238E27FC236}">
                <a16:creationId xmlns:a16="http://schemas.microsoft.com/office/drawing/2014/main" id="{0F252510-8C02-15F0-186A-25856549F394}"/>
              </a:ext>
            </a:extLst>
          </p:cNvPr>
          <p:cNvPicPr>
            <a:picLocks noGrp="1" noChangeAspect="1"/>
          </p:cNvPicPr>
          <p:nvPr>
            <p:ph idx="1"/>
          </p:nvPr>
        </p:nvPicPr>
        <p:blipFill>
          <a:blip r:embed="rId2"/>
          <a:stretch>
            <a:fillRect/>
          </a:stretch>
        </p:blipFill>
        <p:spPr>
          <a:xfrm>
            <a:off x="693912" y="1772816"/>
            <a:ext cx="7992888" cy="4464495"/>
          </a:xfrm>
        </p:spPr>
      </p:pic>
    </p:spTree>
    <p:extLst>
      <p:ext uri="{BB962C8B-B14F-4D97-AF65-F5344CB8AC3E}">
        <p14:creationId xmlns:p14="http://schemas.microsoft.com/office/powerpoint/2010/main" val="4245741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A159B94-18D4-BEAC-819E-FB49EFF755C0}"/>
              </a:ext>
            </a:extLst>
          </p:cNvPr>
          <p:cNvSpPr>
            <a:spLocks noGrp="1"/>
          </p:cNvSpPr>
          <p:nvPr>
            <p:ph type="title"/>
          </p:nvPr>
        </p:nvSpPr>
        <p:spPr/>
        <p:txBody>
          <a:bodyPr/>
          <a:lstStyle/>
          <a:p>
            <a:r>
              <a:rPr lang="hu-HU" dirty="0"/>
              <a:t>Árajánlatok kérdése!!</a:t>
            </a:r>
          </a:p>
        </p:txBody>
      </p:sp>
      <p:sp>
        <p:nvSpPr>
          <p:cNvPr id="3" name="Tartalom helye 2">
            <a:extLst>
              <a:ext uri="{FF2B5EF4-FFF2-40B4-BE49-F238E27FC236}">
                <a16:creationId xmlns:a16="http://schemas.microsoft.com/office/drawing/2014/main" id="{D92784F7-AC92-8CF2-2E8C-3726F76C012E}"/>
              </a:ext>
            </a:extLst>
          </p:cNvPr>
          <p:cNvSpPr>
            <a:spLocks noGrp="1"/>
          </p:cNvSpPr>
          <p:nvPr>
            <p:ph idx="1"/>
          </p:nvPr>
        </p:nvSpPr>
        <p:spPr/>
        <p:txBody>
          <a:bodyPr>
            <a:normAutofit fontScale="32500" lnSpcReduction="20000"/>
          </a:bodyPr>
          <a:lstStyle/>
          <a:p>
            <a:r>
              <a:rPr lang="hu-HU" sz="4300" b="1" dirty="0"/>
              <a:t>3. melléklet az 54/2023. (IX. 13.) AM rendelethez</a:t>
            </a:r>
          </a:p>
          <a:p>
            <a:pPr marL="0" indent="0">
              <a:buNone/>
            </a:pPr>
            <a:endParaRPr lang="hu-HU" sz="4300" b="1" dirty="0"/>
          </a:p>
          <a:p>
            <a:r>
              <a:rPr lang="hu-HU" b="1" dirty="0"/>
              <a:t>Az árajánlat kötelező tartalmi elemei</a:t>
            </a:r>
          </a:p>
          <a:p>
            <a:r>
              <a:rPr lang="hu-HU" dirty="0"/>
              <a:t>1. a) az ajánlatkérő neve, címe,</a:t>
            </a:r>
          </a:p>
          <a:p>
            <a:r>
              <a:rPr lang="hu-HU" dirty="0"/>
              <a:t>b) az ajánlattevő neve, címe és adószáma, természetes személy esetén adóazonosító jele,</a:t>
            </a:r>
          </a:p>
          <a:p>
            <a:r>
              <a:rPr lang="hu-HU" dirty="0"/>
              <a:t>c) a kiadási tétel műszaki adatai (gép, eszköz és technológiai berendezés beszerzésére vonatkozó árajánlat esetén),</a:t>
            </a:r>
          </a:p>
          <a:p>
            <a:r>
              <a:rPr lang="hu-HU" dirty="0"/>
              <a:t>d) a kiadási tétel mennyisége és mértékegysége,</a:t>
            </a:r>
          </a:p>
          <a:p>
            <a:r>
              <a:rPr lang="hu-HU" dirty="0"/>
              <a:t>e) a kiadási tétel nettó összege, a felszámított áfa és bruttó összeg,</a:t>
            </a:r>
          </a:p>
          <a:p>
            <a:r>
              <a:rPr lang="hu-HU" dirty="0"/>
              <a:t>f) a kiadási tétel pénzneme,</a:t>
            </a:r>
          </a:p>
          <a:p>
            <a:r>
              <a:rPr lang="hu-HU" dirty="0"/>
              <a:t>g) az ajánlattevő cégszerű aláírása,</a:t>
            </a:r>
          </a:p>
          <a:p>
            <a:r>
              <a:rPr lang="hu-HU" dirty="0"/>
              <a:t>h) az árajánlat kiállításának dátuma,</a:t>
            </a:r>
          </a:p>
          <a:p>
            <a:r>
              <a:rPr lang="hu-HU" dirty="0"/>
              <a:t>i) az árajánlat érvényességi ideje,</a:t>
            </a:r>
          </a:p>
          <a:p>
            <a:r>
              <a:rPr lang="hu-HU" dirty="0"/>
              <a:t>j) gép, eszköz és technológiai berendezés beszerzése esetén az ajánlatadó nyilatkozata arról, hogy az ajánlat tárgyát képező gép, eszköz és technológiai berendezés megfelel a vonatkozó európai uniós irányelveknek, szabványoknak, illetve az azokat átültető magyar jogszabályoknak, szabványoknak, környezetvédelmi előírásoknak.</a:t>
            </a:r>
          </a:p>
          <a:p>
            <a:endParaRPr lang="hu-HU" dirty="0"/>
          </a:p>
          <a:p>
            <a:r>
              <a:rPr lang="hu-HU" dirty="0"/>
              <a:t>2. Elektronikus árajánlat (webáruház, elektronikus levél) esetén az 1. pont g) alpontja szerinti követelményt nem kell alkalmazni, azonban, ha az árajánlattevő az ajánlatát elektronikus levélben adta, az elektronikus levél csatolmányainak is meg kell felelnie a többi követelménynek. Az elektronikus árajánlat akkor fogadható el, ha tartalmazza a webáruház honlapcímét, illetve elektronikus levél esetén az árajánlattevő elektronikus levélcímét is.</a:t>
            </a:r>
          </a:p>
          <a:p>
            <a:r>
              <a:rPr lang="hu-HU" dirty="0"/>
              <a:t>3. Webáruházas ajánlat esetén az 1. pont i) alpontja szerinti követelmény sem alkalmazandó, az 1. pont a)–h) és j) alpontja szerinti követelményeknek való megfelelést a készítés dátumát is tartalmazó képernyőképek csatolásával szükséges igazolni.</a:t>
            </a:r>
          </a:p>
          <a:p>
            <a:endParaRPr lang="hu-HU" dirty="0"/>
          </a:p>
          <a:p>
            <a:r>
              <a:rPr lang="hu-HU" dirty="0"/>
              <a:t>4. Az árajánlat az 1. pont c) alpontja alapján tartalmazza a kiadási tétel műszaki paramétereire vonatkozó leírást, amely részletezi a gép/berendezés</a:t>
            </a:r>
          </a:p>
          <a:p>
            <a:r>
              <a:rPr lang="hu-HU" dirty="0"/>
              <a:t>a) fizikai méreteit,</a:t>
            </a:r>
          </a:p>
          <a:p>
            <a:r>
              <a:rPr lang="hu-HU" dirty="0"/>
              <a:t>b) névleges teljesítményét,</a:t>
            </a:r>
          </a:p>
          <a:p>
            <a:r>
              <a:rPr lang="hu-HU" dirty="0"/>
              <a:t>c) munkaspecifikus teljesítményét.</a:t>
            </a:r>
          </a:p>
          <a:p>
            <a:r>
              <a:rPr lang="hu-HU" dirty="0"/>
              <a:t>5. Az árajánlathoz továbbá csatolni kell a kiadási tételről a gyártó által készített, műszaki paraméterekre vonatkozó termékleírást. Amennyiben készült a prospektusról magyar nyelvű kiadás, úgy annak benyújtása, ennek hiányában lehetőleg angol nyelvű változat csatolása szükséges.</a:t>
            </a:r>
          </a:p>
          <a:p>
            <a:endParaRPr lang="hu-HU" dirty="0"/>
          </a:p>
        </p:txBody>
      </p:sp>
    </p:spTree>
    <p:extLst>
      <p:ext uri="{BB962C8B-B14F-4D97-AF65-F5344CB8AC3E}">
        <p14:creationId xmlns:p14="http://schemas.microsoft.com/office/powerpoint/2010/main" val="28129063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0555058-06E0-1506-83FD-0CB2FF906071}"/>
              </a:ext>
            </a:extLst>
          </p:cNvPr>
          <p:cNvSpPr>
            <a:spLocks noGrp="1"/>
          </p:cNvSpPr>
          <p:nvPr>
            <p:ph type="title"/>
          </p:nvPr>
        </p:nvSpPr>
        <p:spPr/>
        <p:txBody>
          <a:bodyPr/>
          <a:lstStyle/>
          <a:p>
            <a:r>
              <a:rPr lang="hu-HU" dirty="0"/>
              <a:t>Ingatlanhasználat kérdése 1!!</a:t>
            </a:r>
          </a:p>
        </p:txBody>
      </p:sp>
      <p:sp>
        <p:nvSpPr>
          <p:cNvPr id="3" name="Tartalom helye 2">
            <a:extLst>
              <a:ext uri="{FF2B5EF4-FFF2-40B4-BE49-F238E27FC236}">
                <a16:creationId xmlns:a16="http://schemas.microsoft.com/office/drawing/2014/main" id="{391031E8-159C-8D54-7BF9-A0473AB2C9C0}"/>
              </a:ext>
            </a:extLst>
          </p:cNvPr>
          <p:cNvSpPr>
            <a:spLocks noGrp="1"/>
          </p:cNvSpPr>
          <p:nvPr>
            <p:ph idx="1"/>
          </p:nvPr>
        </p:nvSpPr>
        <p:spPr/>
        <p:txBody>
          <a:bodyPr>
            <a:normAutofit fontScale="62500" lnSpcReduction="20000"/>
          </a:bodyPr>
          <a:lstStyle/>
          <a:p>
            <a:r>
              <a:rPr lang="hu-HU" dirty="0"/>
              <a:t>Amennyiben a fejlesztéssel érintett ingatlan nincs a kedvezményezett kizárólagos tulajdonában, és az idegen tulajdonú ingatlan/ingatlanrész nem kerül a kedvezményezett kizárólagos tulajdonába, illetve amennyiben a fejlesztéssel érintett ingatlan/ingatlanrész haszonélvezeti joggal terhelt, az a)-c) alpontokban felsorolt valamennyi irat benyújtása szükséges:</a:t>
            </a:r>
          </a:p>
          <a:p>
            <a:r>
              <a:rPr lang="hu-HU" dirty="0"/>
              <a:t>a) a fejlesztéssel érintett ingatlan valamennyi tulajdonosának és haszonélvezőjének, illetve a fejlesztéssel érintett ingatlanrész tulajdonosának és haszonélvezőjének közokiratba vagy teljes bizonyító </a:t>
            </a:r>
            <a:r>
              <a:rPr lang="hu-HU" dirty="0" err="1"/>
              <a:t>erejű</a:t>
            </a:r>
            <a:r>
              <a:rPr lang="hu-HU" dirty="0"/>
              <a:t> magánokiratba foglalt – a felhívás mellékletét képező tulajdonosi/haszonélvezői nyilatkozat minta szerinti – a Ptk. szabályai szerint érvényes jognyilatkozata (a továbbiakban: tulajdonosi/haszonélvezői nyilatkozat) arról, hogy hozzájárul a támogatási kérelemben szereplő művelet megvalósításához és a támogatási időszak során megvalósuló infrastrukturális fejlesztések kedvezményezett által történő aktiválásához, továbbá az ingatlant a felhívásban rögzített kötelező fenntartási időszak végéig a fejlesztés céljára a kedvezményezett rendelkezésre bocsátja;</a:t>
            </a:r>
          </a:p>
        </p:txBody>
      </p:sp>
    </p:spTree>
    <p:extLst>
      <p:ext uri="{BB962C8B-B14F-4D97-AF65-F5344CB8AC3E}">
        <p14:creationId xmlns:p14="http://schemas.microsoft.com/office/powerpoint/2010/main" val="34781321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A967ACB-DE0C-7D9A-412F-11C042DFF965}"/>
              </a:ext>
            </a:extLst>
          </p:cNvPr>
          <p:cNvSpPr>
            <a:spLocks noGrp="1"/>
          </p:cNvSpPr>
          <p:nvPr>
            <p:ph type="title"/>
          </p:nvPr>
        </p:nvSpPr>
        <p:spPr/>
        <p:txBody>
          <a:bodyPr/>
          <a:lstStyle/>
          <a:p>
            <a:r>
              <a:rPr lang="hu-HU" dirty="0"/>
              <a:t>Ingatlanhasználat </a:t>
            </a:r>
            <a:r>
              <a:rPr lang="hu-HU"/>
              <a:t>kérdése 2 </a:t>
            </a:r>
            <a:r>
              <a:rPr lang="hu-HU" dirty="0"/>
              <a:t>!!</a:t>
            </a:r>
          </a:p>
        </p:txBody>
      </p:sp>
      <p:sp>
        <p:nvSpPr>
          <p:cNvPr id="3" name="Tartalom helye 2">
            <a:extLst>
              <a:ext uri="{FF2B5EF4-FFF2-40B4-BE49-F238E27FC236}">
                <a16:creationId xmlns:a16="http://schemas.microsoft.com/office/drawing/2014/main" id="{327FBF25-97A1-9C6A-5CAF-65897CCFAD42}"/>
              </a:ext>
            </a:extLst>
          </p:cNvPr>
          <p:cNvSpPr>
            <a:spLocks noGrp="1"/>
          </p:cNvSpPr>
          <p:nvPr>
            <p:ph idx="1"/>
          </p:nvPr>
        </p:nvSpPr>
        <p:spPr/>
        <p:txBody>
          <a:bodyPr>
            <a:normAutofit fontScale="40000" lnSpcReduction="20000"/>
          </a:bodyPr>
          <a:lstStyle/>
          <a:p>
            <a:r>
              <a:rPr lang="hu-HU" dirty="0"/>
              <a:t>b) a kedvezményezettnek legalább a fenntartási időszak végéig szóló bérleti, vagyonkezelési, vagy egyéb jogcímen, birtokláshoz való jogot igazoló és használatot biztosító közokiratba vagy teljes bizonyító </a:t>
            </a:r>
            <a:r>
              <a:rPr lang="hu-HU" dirty="0" err="1"/>
              <a:t>erejű</a:t>
            </a:r>
            <a:r>
              <a:rPr lang="hu-HU" dirty="0"/>
              <a:t> magánokiratban foglalt szerződéssel kell rendelkeznie és azt be kell nyújtania;</a:t>
            </a:r>
          </a:p>
          <a:p>
            <a:r>
              <a:rPr lang="hu-HU" dirty="0"/>
              <a:t>c) amennyiben az ingatlant többen is bérlik, úgy a szerződés mellékleteként olyan helyszínrajzot kell csatolni, amelyen egyértelműen jelölésre kerül, hogy a kedvezményezett az ingatlan mely részét használja.</a:t>
            </a:r>
          </a:p>
          <a:p>
            <a:pPr marL="0" indent="0">
              <a:buNone/>
            </a:pPr>
            <a:endParaRPr lang="hu-HU" dirty="0"/>
          </a:p>
          <a:p>
            <a:r>
              <a:rPr lang="hu-HU" dirty="0"/>
              <a:t>A 3. pont b) alpontja szerinti szerződés akkor fogadható el, amennyiben megfelel az alábbiaknak:</a:t>
            </a:r>
          </a:p>
          <a:p>
            <a:r>
              <a:rPr lang="hu-HU" dirty="0"/>
              <a:t>- legalább a művelet fenntartási, illetve működtetési (a továbbiakban az ÁÚF-ben együtt: fenntartási) időszakának végéig szól,</a:t>
            </a:r>
          </a:p>
          <a:p>
            <a:r>
              <a:rPr lang="hu-HU" dirty="0"/>
              <a:t>- tartalmazza a fenntartási időszakra, a támogatási kérelemben tervezett fejlesztés megvalósítására vonatkozó garanciális feltételeket, illetve a szerződésszegés esetére vonatkozó felelősséget,</a:t>
            </a:r>
          </a:p>
          <a:p>
            <a:r>
              <a:rPr lang="hu-HU" dirty="0"/>
              <a:t>- tartalmaz olyan rendelkezést, amely biztosítja, hogy az ingatlan tulajdonosa a fejlesztés révén ne </a:t>
            </a:r>
            <a:r>
              <a:rPr lang="hu-HU" dirty="0" err="1"/>
              <a:t>részesülhessen</a:t>
            </a:r>
            <a:r>
              <a:rPr lang="hu-HU" dirty="0"/>
              <a:t> – az állami támogatási szabályok szerint – jogtalan előnyben (pl.: a jogviszony megszűnésének szabályozása körében ki kell térni különösen a fejlesztés esetleges maradványértékének elszámolására, oly módon, hogy az ingatlan tulajdonosa a maradványérték megtérítésére köteles, amennyiben az nem került egyéb módon ellentételezésre),</a:t>
            </a:r>
          </a:p>
          <a:p>
            <a:r>
              <a:rPr lang="hu-HU" dirty="0"/>
              <a:t>- nem tartalmazhat olyan rendelkezést, melynek alapján a felek </a:t>
            </a:r>
            <a:r>
              <a:rPr lang="hu-HU" dirty="0" err="1"/>
              <a:t>bármelyike</a:t>
            </a:r>
            <a:r>
              <a:rPr lang="hu-HU" dirty="0"/>
              <a:t> azt rendes felmondással megszüntetheti, vagy attól egyoldalúan elállhat. A szerződésben foglalt jogok és kötelezettségek</a:t>
            </a:r>
          </a:p>
          <a:p>
            <a:pPr marL="0" indent="0">
              <a:buNone/>
            </a:pPr>
            <a:endParaRPr lang="hu-HU" dirty="0"/>
          </a:p>
          <a:p>
            <a:r>
              <a:rPr lang="hu-HU" dirty="0"/>
              <a:t>harmadik személy részére történő átruházása kizárólag a Nemzeti Irányító Hatóság előzetes írásbeli beleegyezésével gyakorolható,</a:t>
            </a:r>
          </a:p>
          <a:p>
            <a:r>
              <a:rPr lang="hu-HU" dirty="0"/>
              <a:t>- nem tartalmazhat olyan rendelkezést, ami a bérlő, használó számára az elvitel jogát korlátozná.</a:t>
            </a:r>
          </a:p>
        </p:txBody>
      </p:sp>
    </p:spTree>
    <p:extLst>
      <p:ext uri="{BB962C8B-B14F-4D97-AF65-F5344CB8AC3E}">
        <p14:creationId xmlns:p14="http://schemas.microsoft.com/office/powerpoint/2010/main" val="1529770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C3A0A04-F114-1728-3766-A02441E703C8}"/>
              </a:ext>
            </a:extLst>
          </p:cNvPr>
          <p:cNvSpPr>
            <a:spLocks noGrp="1"/>
          </p:cNvSpPr>
          <p:nvPr>
            <p:ph type="title"/>
          </p:nvPr>
        </p:nvSpPr>
        <p:spPr/>
        <p:txBody>
          <a:bodyPr/>
          <a:lstStyle/>
          <a:p>
            <a:r>
              <a:rPr lang="hu-HU" dirty="0"/>
              <a:t>Ingatlanhasználat kérdése 3 !!</a:t>
            </a:r>
          </a:p>
        </p:txBody>
      </p:sp>
      <p:sp>
        <p:nvSpPr>
          <p:cNvPr id="3" name="Tartalom helye 2">
            <a:extLst>
              <a:ext uri="{FF2B5EF4-FFF2-40B4-BE49-F238E27FC236}">
                <a16:creationId xmlns:a16="http://schemas.microsoft.com/office/drawing/2014/main" id="{6A96039D-E246-9067-3F8B-CF7C39B9FE26}"/>
              </a:ext>
            </a:extLst>
          </p:cNvPr>
          <p:cNvSpPr>
            <a:spLocks noGrp="1"/>
          </p:cNvSpPr>
          <p:nvPr>
            <p:ph idx="1"/>
          </p:nvPr>
        </p:nvSpPr>
        <p:spPr/>
        <p:txBody>
          <a:bodyPr>
            <a:normAutofit fontScale="70000" lnSpcReduction="20000"/>
          </a:bodyPr>
          <a:lstStyle/>
          <a:p>
            <a:r>
              <a:rPr lang="hu-HU" b="1" dirty="0"/>
              <a:t>Tárolási helyre vonatkozó szabályok </a:t>
            </a:r>
            <a:endParaRPr lang="hu-HU" dirty="0"/>
          </a:p>
          <a:p>
            <a:r>
              <a:rPr lang="hu-HU" b="1" i="1" dirty="0"/>
              <a:t>Tárolási (őrzési) hely: </a:t>
            </a:r>
            <a:r>
              <a:rPr lang="hu-HU" dirty="0"/>
              <a:t>a művelet keretében nem helyhez kötötten üzemeltethető/működtethető gépek, berendezések (például: traktor, munkagép, talajművelő gépek és ezek </a:t>
            </a:r>
            <a:r>
              <a:rPr lang="hu-HU" dirty="0" err="1"/>
              <a:t>adapterei</a:t>
            </a:r>
            <a:r>
              <a:rPr lang="hu-HU" dirty="0"/>
              <a:t>, járművek), illetve mobil eszközök (például: sátor, konténer) támogatott beszerzése esetén mindezek </a:t>
            </a:r>
            <a:r>
              <a:rPr lang="hu-HU" b="1" dirty="0"/>
              <a:t>használaton kívüli tárolására </a:t>
            </a:r>
            <a:r>
              <a:rPr lang="hu-HU" dirty="0"/>
              <a:t>(őrzésére) szolgáló hely. </a:t>
            </a:r>
          </a:p>
          <a:p>
            <a:r>
              <a:rPr lang="hu-HU" dirty="0"/>
              <a:t>Amennyiben a művelet olyan gép, berendezés, eszköz beszerzését tartalmazza, amelynek használata, üzemeltetése helyváltoztatással jár, akkor az adott beszerzés megvalósítási helyeként annak fentiek szerinti tárolási helyére vonatkozó adatokat (cím/helyrajzi szám) kell megadni. </a:t>
            </a:r>
          </a:p>
          <a:p>
            <a:r>
              <a:rPr lang="hu-HU" dirty="0"/>
              <a:t>A tárolási hely vonatkozásában nem szükséges a fentiek szerint igazolni az ingatlan tulajdoni és használati viszonyait. </a:t>
            </a:r>
          </a:p>
        </p:txBody>
      </p:sp>
    </p:spTree>
    <p:extLst>
      <p:ext uri="{BB962C8B-B14F-4D97-AF65-F5344CB8AC3E}">
        <p14:creationId xmlns:p14="http://schemas.microsoft.com/office/powerpoint/2010/main" val="29763774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CE05034-E4F5-25D7-10CE-548979E41E93}"/>
              </a:ext>
            </a:extLst>
          </p:cNvPr>
          <p:cNvSpPr>
            <a:spLocks noGrp="1"/>
          </p:cNvSpPr>
          <p:nvPr>
            <p:ph type="title"/>
          </p:nvPr>
        </p:nvSpPr>
        <p:spPr/>
        <p:txBody>
          <a:bodyPr>
            <a:normAutofit/>
          </a:bodyPr>
          <a:lstStyle/>
          <a:p>
            <a:r>
              <a:rPr kumimoji="0" lang="hu-HU" sz="3200" b="0" i="0" u="none" strike="noStrike" kern="1200" cap="none" spc="0" normalizeH="0" baseline="0" noProof="0" dirty="0">
                <a:ln>
                  <a:noFill/>
                </a:ln>
                <a:solidFill>
                  <a:prstClr val="black"/>
                </a:solidFill>
                <a:effectLst/>
                <a:uLnTx/>
                <a:uFillTx/>
                <a:latin typeface="Calibri"/>
                <a:ea typeface="+mj-ea"/>
                <a:cs typeface="+mj-cs"/>
              </a:rPr>
              <a:t>Szolgáltatásfejlesztés : </a:t>
            </a:r>
            <a:r>
              <a:rPr kumimoji="0" lang="hu-HU" sz="1600" b="0" i="0" u="none" strike="noStrike" kern="1200" cap="none" spc="0" normalizeH="0" baseline="0" noProof="0" dirty="0">
                <a:ln>
                  <a:noFill/>
                </a:ln>
                <a:solidFill>
                  <a:prstClr val="black"/>
                </a:solidFill>
                <a:effectLst/>
                <a:uLnTx/>
                <a:uFillTx/>
                <a:latin typeface="Calibri"/>
                <a:ea typeface="+mj-ea"/>
                <a:cs typeface="+mj-cs"/>
              </a:rPr>
              <a:t>Közösségi terek </a:t>
            </a:r>
            <a:r>
              <a:rPr kumimoji="0" lang="hu-HU" sz="1300" b="0" i="0" u="none" strike="noStrike" kern="1200" cap="none" spc="0" normalizeH="0" baseline="0" noProof="0" dirty="0">
                <a:ln>
                  <a:noFill/>
                </a:ln>
                <a:solidFill>
                  <a:prstClr val="black"/>
                </a:solidFill>
                <a:effectLst/>
                <a:uLnTx/>
                <a:uFillTx/>
                <a:latin typeface="Calibri"/>
                <a:ea typeface="+mj-ea"/>
                <a:cs typeface="+mj-cs"/>
              </a:rPr>
              <a:t>belső felújítása, e</a:t>
            </a:r>
            <a:r>
              <a:rPr kumimoji="0" lang="hu-HU" sz="13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j-cs"/>
              </a:rPr>
              <a:t>szközök</a:t>
            </a:r>
            <a:r>
              <a:rPr kumimoji="0" lang="hu-HU"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j-cs"/>
              </a:rPr>
              <a:t>, marketingszolgáltatások, információs és kommunikációs technológiák, megújuló energia-hasznosítás biztosító berendezések beszerzésének támogatása</a:t>
            </a:r>
            <a:endParaRPr lang="hu-HU" dirty="0"/>
          </a:p>
        </p:txBody>
      </p:sp>
      <p:sp>
        <p:nvSpPr>
          <p:cNvPr id="4" name="Tartalom helye 3">
            <a:extLst>
              <a:ext uri="{FF2B5EF4-FFF2-40B4-BE49-F238E27FC236}">
                <a16:creationId xmlns:a16="http://schemas.microsoft.com/office/drawing/2014/main" id="{076A5493-3142-4533-CA20-02EF554B707D}"/>
              </a:ext>
            </a:extLst>
          </p:cNvPr>
          <p:cNvSpPr>
            <a:spLocks noGrp="1"/>
          </p:cNvSpPr>
          <p:nvPr>
            <p:ph idx="1"/>
          </p:nvPr>
        </p:nvSpPr>
        <p:spPr/>
        <p:txBody>
          <a:bodyPr>
            <a:normAutofit fontScale="85000" lnSpcReduction="20000"/>
          </a:bodyPr>
          <a:lstStyle/>
          <a:p>
            <a:pPr marL="514350" indent="-514350">
              <a:buAutoNum type="arabicPeriod"/>
            </a:pPr>
            <a:r>
              <a:rPr lang="hu-HU" b="1" u="sng" dirty="0"/>
              <a:t>célterület esetén, </a:t>
            </a:r>
            <a:r>
              <a:rPr lang="hu-HU" dirty="0"/>
              <a:t>vagyis közösségi célú helyiségek belső felújítása, eszközök, berendezési tárgyak beszerzése, marketingszolgáltatások, információs és kommunikációs technológiák, megújuló energia-hasznosítás biztosító berendezések beszerzésének támogatása</a:t>
            </a:r>
          </a:p>
          <a:p>
            <a:pPr marL="0" indent="0">
              <a:buNone/>
            </a:pPr>
            <a:r>
              <a:rPr lang="hu-HU" b="1" dirty="0"/>
              <a:t>Jogosultsági feltételek:</a:t>
            </a:r>
          </a:p>
          <a:p>
            <a:pPr marL="0" indent="0">
              <a:buNone/>
            </a:pPr>
            <a:r>
              <a:rPr lang="hu-HU" dirty="0"/>
              <a:t>•	A Szinergia Egyesület tervezési területén székhellyel vagy telephellyel rendelkező nonprofit szervezet, települési önkormányzat, nemzetiségi önkormányzat, egyház.</a:t>
            </a:r>
          </a:p>
          <a:p>
            <a:pPr marL="0" indent="0">
              <a:buNone/>
            </a:pPr>
            <a:r>
              <a:rPr lang="hu-HU" dirty="0"/>
              <a:t>	</a:t>
            </a:r>
          </a:p>
          <a:p>
            <a:endParaRPr lang="hu-HU" dirty="0"/>
          </a:p>
        </p:txBody>
      </p:sp>
    </p:spTree>
    <p:extLst>
      <p:ext uri="{BB962C8B-B14F-4D97-AF65-F5344CB8AC3E}">
        <p14:creationId xmlns:p14="http://schemas.microsoft.com/office/powerpoint/2010/main" val="35818664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9B49F24-A42A-72B7-A8AD-5B03068A9342}"/>
              </a:ext>
            </a:extLst>
          </p:cNvPr>
          <p:cNvSpPr>
            <a:spLocks noGrp="1"/>
          </p:cNvSpPr>
          <p:nvPr>
            <p:ph type="title"/>
          </p:nvPr>
        </p:nvSpPr>
        <p:spPr/>
        <p:txBody>
          <a:bodyPr>
            <a:normAutofit/>
          </a:bodyPr>
          <a:lstStyle/>
          <a:p>
            <a:r>
              <a:rPr kumimoji="0" lang="hu-HU" sz="2900" b="0" i="0" u="none" strike="noStrike" kern="1200" cap="none" spc="0" normalizeH="0" baseline="0" noProof="0" dirty="0">
                <a:ln>
                  <a:noFill/>
                </a:ln>
                <a:solidFill>
                  <a:prstClr val="black"/>
                </a:solidFill>
                <a:effectLst/>
                <a:uLnTx/>
                <a:uFillTx/>
                <a:latin typeface="Calibri"/>
                <a:ea typeface="+mj-ea"/>
                <a:cs typeface="+mj-cs"/>
              </a:rPr>
              <a:t>Szolgáltatásfejlesztés: </a:t>
            </a:r>
            <a:r>
              <a:rPr kumimoji="0" lang="hu-HU"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j-cs"/>
              </a:rPr>
              <a:t>a Zrínyi Zöldúthoz kapcsolódó szolgáltatások fejlesztése, beszerzése és térségi védjegy bevezetése</a:t>
            </a:r>
            <a:endParaRPr lang="hu-HU" sz="1800" dirty="0"/>
          </a:p>
        </p:txBody>
      </p:sp>
      <p:sp>
        <p:nvSpPr>
          <p:cNvPr id="4" name="Tartalom helye 3">
            <a:extLst>
              <a:ext uri="{FF2B5EF4-FFF2-40B4-BE49-F238E27FC236}">
                <a16:creationId xmlns:a16="http://schemas.microsoft.com/office/drawing/2014/main" id="{1FADBBCB-A319-2D35-E135-DD950C1A5812}"/>
              </a:ext>
            </a:extLst>
          </p:cNvPr>
          <p:cNvSpPr>
            <a:spLocks noGrp="1"/>
          </p:cNvSpPr>
          <p:nvPr>
            <p:ph idx="1"/>
          </p:nvPr>
        </p:nvSpPr>
        <p:spPr/>
        <p:txBody>
          <a:bodyPr>
            <a:normAutofit fontScale="85000" lnSpcReduction="10000"/>
          </a:bodyPr>
          <a:lstStyle/>
          <a:p>
            <a:r>
              <a:rPr lang="hu-HU" b="1" u="sng" dirty="0"/>
              <a:t>2. célterület esetén</a:t>
            </a:r>
            <a:r>
              <a:rPr lang="hu-HU" b="1" dirty="0"/>
              <a:t>, </a:t>
            </a:r>
            <a:r>
              <a:rPr lang="hu-HU" dirty="0"/>
              <a:t>vagyis a Zrínyi Zöldúthoz és egyéb LEADER térségi turisztikához kapcsolódó szolgáltatások fejlesztése és ehhez kapcsolódó  beszerzésekhez, illetve térségi védjegy bevezetéséhez kapcsolódóan: </a:t>
            </a:r>
          </a:p>
          <a:p>
            <a:pPr marL="0" indent="0">
              <a:buNone/>
            </a:pPr>
            <a:r>
              <a:rPr lang="hu-HU" b="1" dirty="0"/>
              <a:t>Jogosultsági feltételek: </a:t>
            </a:r>
          </a:p>
          <a:p>
            <a:r>
              <a:rPr lang="hu-HU" dirty="0"/>
              <a:t>A Szentlőrinci és Szigetvári Járások tervezési területén székhellyel rendelkező nonprofit  szervezet.</a:t>
            </a:r>
          </a:p>
          <a:p>
            <a:pPr marL="0" indent="0">
              <a:buNone/>
            </a:pPr>
            <a:r>
              <a:rPr lang="hu-HU" b="1" dirty="0"/>
              <a:t>Alapvető kritériumok: </a:t>
            </a:r>
          </a:p>
          <a:p>
            <a:r>
              <a:rPr lang="hu-HU" dirty="0"/>
              <a:t>A fejlesztésnek a Zrínyi Zöldút, Mária Zarándok út, illetve a Szentlőrinc és Szigetvár Járások területén működő turisztikai fejlesztésekhez kell kapcsolódnia.</a:t>
            </a:r>
          </a:p>
          <a:p>
            <a:endParaRPr lang="hu-HU" dirty="0"/>
          </a:p>
          <a:p>
            <a:endParaRPr lang="hu-HU" dirty="0"/>
          </a:p>
          <a:p>
            <a:endParaRPr lang="hu-HU" dirty="0"/>
          </a:p>
        </p:txBody>
      </p:sp>
    </p:spTree>
    <p:extLst>
      <p:ext uri="{BB962C8B-B14F-4D97-AF65-F5344CB8AC3E}">
        <p14:creationId xmlns:p14="http://schemas.microsoft.com/office/powerpoint/2010/main" val="1399384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0"/>
            <a:ext cx="9036496" cy="1412776"/>
          </a:xfrm>
          <a:solidFill>
            <a:schemeClr val="tx2">
              <a:lumMod val="20000"/>
              <a:lumOff val="80000"/>
            </a:schemeClr>
          </a:solidFill>
        </p:spPr>
        <p:txBody>
          <a:bodyPr>
            <a:normAutofit fontScale="90000"/>
          </a:bodyPr>
          <a:lstStyle/>
          <a:p>
            <a:pPr>
              <a:lnSpc>
                <a:spcPct val="107000"/>
              </a:lnSpc>
              <a:spcAft>
                <a:spcPts val="800"/>
              </a:spcAft>
            </a:pPr>
            <a:r>
              <a:rPr lang="hu-HU" sz="3100" dirty="0"/>
              <a:t>Szolgáltatásfejlesztés:</a:t>
            </a:r>
            <a:r>
              <a:rPr lang="hu-HU" sz="2700" b="1" dirty="0">
                <a:effectLst/>
                <a:latin typeface="Calibri" panose="020F0502020204030204" pitchFamily="34" charset="0"/>
                <a:ea typeface="Calibri" panose="020F0502020204030204" pitchFamily="34" charset="0"/>
                <a:cs typeface="Calibri" panose="020F0502020204030204" pitchFamily="34" charset="0"/>
              </a:rPr>
              <a:t> </a:t>
            </a:r>
            <a:r>
              <a:rPr lang="hu-HU" sz="1800" dirty="0">
                <a:effectLst/>
                <a:latin typeface="Calibri" panose="020F0502020204030204" pitchFamily="34" charset="0"/>
                <a:ea typeface="Calibri" panose="020F0502020204030204" pitchFamily="34" charset="0"/>
              </a:rPr>
              <a:t>Eszközök, marketingszolgáltatások, információs és kommunikációs technológiák, megújuló energia-hasznosítás biztosító berendezések beszerzésének támogatása, valamint a Zrínyi Zöldúthoz kapcsolódó szolgáltatások fejlesztése, beszerzése és térségi védjegy bevezetése.</a:t>
            </a:r>
            <a:endParaRPr lang="hu-HU"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val="599160701"/>
              </p:ext>
            </p:extLst>
          </p:nvPr>
        </p:nvGraphicFramePr>
        <p:xfrm>
          <a:off x="35496" y="1340769"/>
          <a:ext cx="9001000" cy="5690519"/>
        </p:xfrm>
        <a:graphic>
          <a:graphicData uri="http://schemas.openxmlformats.org/drawingml/2006/table">
            <a:tbl>
              <a:tblPr firstRow="1" firstCol="1" bandRow="1">
                <a:tableStyleId>{5C22544A-7EE6-4342-B048-85BDC9FD1C3A}</a:tableStyleId>
              </a:tblPr>
              <a:tblGrid>
                <a:gridCol w="1771803">
                  <a:extLst>
                    <a:ext uri="{9D8B030D-6E8A-4147-A177-3AD203B41FA5}">
                      <a16:colId xmlns:a16="http://schemas.microsoft.com/office/drawing/2014/main" val="20000"/>
                    </a:ext>
                  </a:extLst>
                </a:gridCol>
                <a:gridCol w="7229197">
                  <a:extLst>
                    <a:ext uri="{9D8B030D-6E8A-4147-A177-3AD203B41FA5}">
                      <a16:colId xmlns:a16="http://schemas.microsoft.com/office/drawing/2014/main" val="20001"/>
                    </a:ext>
                  </a:extLst>
                </a:gridCol>
              </a:tblGrid>
              <a:tr h="2737769">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hu-HU" sz="1400" dirty="0">
                          <a:effectLst/>
                        </a:rPr>
                        <a:t>Választható önállóan támogatható  tevékenységek</a:t>
                      </a:r>
                      <a:endParaRPr lang="hu-HU" sz="1400" dirty="0">
                        <a:effectLst/>
                        <a:latin typeface="+mn-lt"/>
                        <a:ea typeface="Calibri"/>
                        <a:cs typeface="Times New Roman"/>
                      </a:endParaRPr>
                    </a:p>
                    <a:p>
                      <a:pPr>
                        <a:lnSpc>
                          <a:spcPct val="115000"/>
                        </a:lnSpc>
                        <a:spcAft>
                          <a:spcPts val="0"/>
                        </a:spcAft>
                      </a:pPr>
                      <a:endParaRPr lang="hu-HU" sz="1400" dirty="0">
                        <a:effectLst/>
                        <a:latin typeface="Calibri"/>
                        <a:ea typeface="Calibri"/>
                        <a:cs typeface="Times New Roman"/>
                      </a:endParaRPr>
                    </a:p>
                  </a:txBody>
                  <a:tcPr marL="68580" marR="68580" marT="0" marB="0"/>
                </a:tc>
                <a:tc>
                  <a:txBody>
                    <a:bodyPr/>
                    <a:lstStyle/>
                    <a:p>
                      <a:pPr>
                        <a:lnSpc>
                          <a:spcPct val="115000"/>
                        </a:lnSpc>
                        <a:spcAft>
                          <a:spcPts val="0"/>
                        </a:spcAft>
                      </a:pPr>
                      <a:endParaRPr lang="hu-HU" sz="1400" b="0" dirty="0">
                        <a:solidFill>
                          <a:schemeClr val="tx1"/>
                        </a:solidFill>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a16="http://schemas.microsoft.com/office/drawing/2014/main" val="10000"/>
                  </a:ext>
                </a:extLst>
              </a:tr>
              <a:tr h="2878855">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hu-HU" sz="1400" dirty="0">
                          <a:effectLst/>
                        </a:rPr>
                        <a:t>Választható önállóan támogatható  tevékenységek</a:t>
                      </a:r>
                      <a:endParaRPr lang="hu-HU" sz="1400" dirty="0">
                        <a:effectLst/>
                        <a:latin typeface="+mn-lt"/>
                        <a:ea typeface="Calibri"/>
                        <a:cs typeface="Times New Roman"/>
                      </a:endParaRPr>
                    </a:p>
                    <a:p>
                      <a:pPr>
                        <a:lnSpc>
                          <a:spcPct val="115000"/>
                        </a:lnSpc>
                        <a:spcAft>
                          <a:spcPts val="0"/>
                        </a:spcAft>
                      </a:pPr>
                      <a:endParaRPr lang="hu-HU" sz="1400" dirty="0">
                        <a:effectLst/>
                        <a:latin typeface="Calibri"/>
                        <a:ea typeface="Calibri"/>
                        <a:cs typeface="Times New Roman"/>
                      </a:endParaRPr>
                    </a:p>
                  </a:txBody>
                  <a:tcPr marL="68580" marR="68580" marT="0" marB="0"/>
                </a:tc>
                <a:tc>
                  <a:txBody>
                    <a:bodyPr/>
                    <a:lstStyle/>
                    <a:p>
                      <a:pPr marL="90170">
                        <a:lnSpc>
                          <a:spcPct val="107000"/>
                        </a:lnSpc>
                        <a:spcAft>
                          <a:spcPts val="0"/>
                        </a:spcAft>
                      </a:pPr>
                      <a:r>
                        <a:rPr lang="hu-HU" sz="1400" b="1" dirty="0">
                          <a:effectLst/>
                          <a:latin typeface="Calibri" panose="020F0502020204030204" pitchFamily="34" charset="0"/>
                          <a:ea typeface="Calibri" panose="020F0502020204030204" pitchFamily="34" charset="0"/>
                          <a:cs typeface="Calibri" panose="020F0502020204030204" pitchFamily="34" charset="0"/>
                        </a:rPr>
                        <a:t>2. célterület esetén</a:t>
                      </a:r>
                      <a:r>
                        <a:rPr lang="hu-HU" sz="1400" dirty="0">
                          <a:effectLst/>
                          <a:latin typeface="Calibri" panose="020F0502020204030204" pitchFamily="34" charset="0"/>
                          <a:ea typeface="Calibri" panose="020F0502020204030204" pitchFamily="34" charset="0"/>
                          <a:cs typeface="Calibri" panose="020F0502020204030204" pitchFamily="34" charset="0"/>
                        </a:rPr>
                        <a:t>: Az intézkedés finanszírozza az értékfeltáró szakértői munkát, az útvonalak kijelölését, karbantartását, továbbá az önálló turisztikai arculat és kínálat kialakítását, a marketinganyagok elkészítését és terjesztését, valamint a védjegy bejegyzéshez szükséges szakértői munkát, hatósági díjakat. Ezen kívül a felhívás támogatja a tematikus útvonalak, illetve védjegyrendszer kialakításához kapcsolódó kisértékű eszközbeszerzéseket.</a:t>
                      </a:r>
                      <a:endParaRPr lang="hu-HU"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hu-HU" sz="1400" dirty="0">
                          <a:effectLst/>
                          <a:latin typeface="Calibri" panose="020F0502020204030204" pitchFamily="34" charset="0"/>
                          <a:ea typeface="Calibri" panose="020F0502020204030204" pitchFamily="34" charset="0"/>
                          <a:cs typeface="Calibri" panose="020F0502020204030204" pitchFamily="34" charset="0"/>
                        </a:rPr>
                        <a:t>Eszköz- és gépbeszerzéseket, </a:t>
                      </a:r>
                      <a:endParaRPr lang="hu-HU"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hu-HU" sz="1400" dirty="0">
                          <a:effectLst/>
                          <a:latin typeface="Calibri" panose="020F0502020204030204" pitchFamily="34" charset="0"/>
                          <a:ea typeface="Calibri" panose="020F0502020204030204" pitchFamily="34" charset="0"/>
                          <a:cs typeface="Calibri" panose="020F0502020204030204" pitchFamily="34" charset="0"/>
                        </a:rPr>
                        <a:t>Marketing tevékenységeket, (promóciós anyagok, szórólapok, kiadványok, website-létrehozás vagy fejlesztés, </a:t>
                      </a:r>
                      <a:r>
                        <a:rPr lang="hu-HU" sz="1400" dirty="0" err="1">
                          <a:effectLst/>
                          <a:latin typeface="Calibri" panose="020F0502020204030204" pitchFamily="34" charset="0"/>
                          <a:ea typeface="Calibri" panose="020F0502020204030204" pitchFamily="34" charset="0"/>
                          <a:cs typeface="Calibri" panose="020F0502020204030204" pitchFamily="34" charset="0"/>
                        </a:rPr>
                        <a:t>logo</a:t>
                      </a:r>
                      <a:r>
                        <a:rPr lang="hu-HU" sz="1400" dirty="0">
                          <a:effectLst/>
                          <a:latin typeface="Calibri" panose="020F0502020204030204" pitchFamily="34" charset="0"/>
                          <a:ea typeface="Calibri" panose="020F0502020204030204" pitchFamily="34" charset="0"/>
                          <a:cs typeface="Calibri" panose="020F0502020204030204" pitchFamily="34" charset="0"/>
                        </a:rPr>
                        <a:t>-tervezés, promóciós, vagy reklám-filmek)</a:t>
                      </a:r>
                      <a:endParaRPr lang="hu-HU"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hu-HU" sz="1400" dirty="0">
                          <a:effectLst/>
                          <a:latin typeface="Calibri" panose="020F0502020204030204" pitchFamily="34" charset="0"/>
                          <a:ea typeface="Calibri" panose="020F0502020204030204" pitchFamily="34" charset="0"/>
                          <a:cs typeface="Calibri" panose="020F0502020204030204" pitchFamily="34" charset="0"/>
                        </a:rPr>
                        <a:t>Egyéb turisztikai szakmai szolgáltatások igénybevételét (túraszervezés és vezetés, útvonalbejárás és kijelölés, karbantartás). </a:t>
                      </a:r>
                      <a:endParaRPr lang="hu-HU"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hu-HU" sz="1400" dirty="0">
                          <a:effectLst/>
                          <a:latin typeface="Calibri" panose="020F0502020204030204" pitchFamily="34" charset="0"/>
                          <a:ea typeface="Calibri" panose="020F0502020204030204" pitchFamily="34" charset="0"/>
                          <a:cs typeface="Calibri" panose="020F0502020204030204" pitchFamily="34" charset="0"/>
                        </a:rPr>
                        <a:t>Minősítések költségei, Szakértői munkák költségeit, Immateriális javak beszerzésének költségeit, Egyéb hatósági díjak</a:t>
                      </a:r>
                      <a:endParaRPr lang="hu-HU"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FontTx/>
                        <a:buNone/>
                      </a:pPr>
                      <a:endParaRPr lang="hu-HU" sz="1400" dirty="0">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a16="http://schemas.microsoft.com/office/drawing/2014/main" val="10001"/>
                  </a:ext>
                </a:extLst>
              </a:tr>
            </a:tbl>
          </a:graphicData>
        </a:graphic>
      </p:graphicFrame>
      <p:pic>
        <p:nvPicPr>
          <p:cNvPr id="5" name="Kép 4">
            <a:extLst>
              <a:ext uri="{FF2B5EF4-FFF2-40B4-BE49-F238E27FC236}">
                <a16:creationId xmlns:a16="http://schemas.microsoft.com/office/drawing/2014/main" id="{06341551-33B8-9E40-B13B-C264F9B03379}"/>
              </a:ext>
            </a:extLst>
          </p:cNvPr>
          <p:cNvPicPr>
            <a:picLocks noChangeAspect="1"/>
          </p:cNvPicPr>
          <p:nvPr/>
        </p:nvPicPr>
        <p:blipFill>
          <a:blip r:embed="rId2"/>
          <a:stretch>
            <a:fillRect/>
          </a:stretch>
        </p:blipFill>
        <p:spPr>
          <a:xfrm>
            <a:off x="1833372" y="1412776"/>
            <a:ext cx="7203124" cy="2736304"/>
          </a:xfrm>
          <a:prstGeom prst="rect">
            <a:avLst/>
          </a:prstGeom>
        </p:spPr>
      </p:pic>
    </p:spTree>
    <p:extLst>
      <p:ext uri="{BB962C8B-B14F-4D97-AF65-F5344CB8AC3E}">
        <p14:creationId xmlns:p14="http://schemas.microsoft.com/office/powerpoint/2010/main" val="2445154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1">
            <a:extLst>
              <a:ext uri="{FF2B5EF4-FFF2-40B4-BE49-F238E27FC236}">
                <a16:creationId xmlns:a16="http://schemas.microsoft.com/office/drawing/2014/main" id="{2C1AF366-DA6F-7856-DB05-A4ADF22B75DF}"/>
              </a:ext>
            </a:extLst>
          </p:cNvPr>
          <p:cNvSpPr>
            <a:spLocks noGrp="1"/>
          </p:cNvSpPr>
          <p:nvPr>
            <p:ph type="title"/>
          </p:nvPr>
        </p:nvSpPr>
        <p:spPr>
          <a:xfrm>
            <a:off x="457200" y="274638"/>
            <a:ext cx="8229600" cy="1143000"/>
          </a:xfrm>
          <a:solidFill>
            <a:schemeClr val="tx2">
              <a:lumMod val="20000"/>
              <a:lumOff val="80000"/>
            </a:schemeClr>
          </a:solidFill>
        </p:spPr>
        <p:txBody>
          <a:bodyPr>
            <a:normAutofit fontScale="90000"/>
          </a:bodyPr>
          <a:lstStyle/>
          <a:p>
            <a:br>
              <a:rPr lang="hu-HU" sz="4000" dirty="0"/>
            </a:br>
            <a:r>
              <a:rPr lang="hu-HU" sz="4000" dirty="0"/>
              <a:t>Gazdaságfejlesztés: </a:t>
            </a:r>
            <a:r>
              <a:rPr lang="hu-HU" sz="2700" dirty="0" err="1"/>
              <a:t>Mikrovállalkozások</a:t>
            </a:r>
            <a:r>
              <a:rPr lang="hu-HU" sz="2700" dirty="0"/>
              <a:t> </a:t>
            </a:r>
            <a:r>
              <a:rPr kumimoji="0" lang="hu-HU" sz="2700" i="0" u="none" strike="noStrike" kern="1200" cap="none" spc="0" normalizeH="0" baseline="0" noProof="0" dirty="0">
                <a:ln>
                  <a:noFill/>
                </a:ln>
                <a:solidFill>
                  <a:srgbClr val="000000"/>
                </a:solidFill>
                <a:effectLst/>
                <a:uLnTx/>
                <a:uFillTx/>
                <a:latin typeface="Calibri" panose="020F0502020204030204" pitchFamily="34" charset="0"/>
                <a:ea typeface="+mj-ea"/>
                <a:cs typeface="+mj-cs"/>
              </a:rPr>
              <a:t>fejlesztésének támogatása</a:t>
            </a:r>
            <a:br>
              <a:rPr lang="hu-HU" dirty="0">
                <a:ea typeface="Calibri"/>
                <a:cs typeface="Times New Roman"/>
              </a:rPr>
            </a:br>
            <a:endParaRPr lang="hu-HU" dirty="0"/>
          </a:p>
        </p:txBody>
      </p:sp>
      <p:sp>
        <p:nvSpPr>
          <p:cNvPr id="4" name="Tartalom helye 3">
            <a:extLst>
              <a:ext uri="{FF2B5EF4-FFF2-40B4-BE49-F238E27FC236}">
                <a16:creationId xmlns:a16="http://schemas.microsoft.com/office/drawing/2014/main" id="{AA5B3059-0EBC-A284-A32E-3EB4B235571C}"/>
              </a:ext>
            </a:extLst>
          </p:cNvPr>
          <p:cNvSpPr>
            <a:spLocks noGrp="1"/>
          </p:cNvSpPr>
          <p:nvPr>
            <p:ph idx="1"/>
          </p:nvPr>
        </p:nvSpPr>
        <p:spPr>
          <a:xfrm>
            <a:off x="179512" y="1600200"/>
            <a:ext cx="8640960" cy="4525963"/>
          </a:xfrm>
        </p:spPr>
        <p:txBody>
          <a:bodyPr>
            <a:normAutofit fontScale="70000" lnSpcReduction="20000"/>
          </a:bodyPr>
          <a:lstStyle/>
          <a:p>
            <a:pPr marL="0" indent="0">
              <a:buNone/>
            </a:pPr>
            <a:r>
              <a:rPr lang="hu-HU" b="1" dirty="0"/>
              <a:t>Alapvető kritériumok</a:t>
            </a:r>
            <a:r>
              <a:rPr lang="hu-HU" dirty="0"/>
              <a:t>: A kedvezményezett a támogatási kérelem benyújtásakor kizárólag a 2004. évi XXXIV. törvény a kis- és középvállalkozásokról, fejlődésük támogatásáról 3. § (3) alapján </a:t>
            </a:r>
            <a:r>
              <a:rPr lang="hu-HU" dirty="0" err="1"/>
              <a:t>mikrovállalkozásnak</a:t>
            </a:r>
            <a:r>
              <a:rPr lang="hu-HU" dirty="0"/>
              <a:t> minősülő vállalkozás lehet. </a:t>
            </a:r>
          </a:p>
          <a:p>
            <a:pPr marL="0" indent="0">
              <a:buNone/>
            </a:pPr>
            <a:r>
              <a:rPr lang="hu-HU" dirty="0"/>
              <a:t>Nem támogatható mezőgazdasági profilú, vagyis kizárólag a TEÁOR'25 szerinti 01-es kódszámú mezőgazdasági tevékenységet végző </a:t>
            </a:r>
            <a:r>
              <a:rPr lang="hu-HU" dirty="0" err="1"/>
              <a:t>mikrovállalkozás</a:t>
            </a:r>
            <a:r>
              <a:rPr lang="hu-HU" dirty="0"/>
              <a:t>.</a:t>
            </a:r>
          </a:p>
          <a:p>
            <a:pPr marL="0" indent="0">
              <a:buNone/>
            </a:pPr>
            <a:r>
              <a:rPr lang="hu-HU" b="1" dirty="0"/>
              <a:t>Jogosultsági feltételek: </a:t>
            </a:r>
            <a:r>
              <a:rPr lang="hu-HU" dirty="0"/>
              <a:t>Csak a HACS illetékességi területén (Szentlőrinci és Szigetvári Járások területe kivéve Szigetvár bel és külterülete), a támogatási kérelem benyújtását megelőzően legalább 3 hónapja székhellyel, vagy telephellyel, vagy fiókteleppel rendelkező vállalkozás pályázhat.</a:t>
            </a:r>
          </a:p>
          <a:p>
            <a:pPr marL="0" indent="0">
              <a:buNone/>
            </a:pPr>
            <a:r>
              <a:rPr lang="hu-HU" dirty="0"/>
              <a:t>A kedvezményezettnek a támogatási kérelem benyújtásakor nem szükséges lezárt pénzügyi évvel rendelkeznie.</a:t>
            </a:r>
          </a:p>
          <a:p>
            <a:pPr marL="0" indent="0">
              <a:buNone/>
            </a:pPr>
            <a:endParaRPr lang="hu-HU" dirty="0"/>
          </a:p>
          <a:p>
            <a:pPr marL="0" indent="0">
              <a:buNone/>
            </a:pPr>
            <a:endParaRPr lang="hu-HU" dirty="0"/>
          </a:p>
          <a:p>
            <a:endParaRPr lang="hu-HU" dirty="0"/>
          </a:p>
        </p:txBody>
      </p:sp>
    </p:spTree>
    <p:extLst>
      <p:ext uri="{BB962C8B-B14F-4D97-AF65-F5344CB8AC3E}">
        <p14:creationId xmlns:p14="http://schemas.microsoft.com/office/powerpoint/2010/main" val="21776271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0"/>
            <a:ext cx="8229600" cy="1484784"/>
          </a:xfrm>
          <a:solidFill>
            <a:schemeClr val="tx2">
              <a:lumMod val="20000"/>
              <a:lumOff val="80000"/>
            </a:schemeClr>
          </a:solidFill>
        </p:spPr>
        <p:txBody>
          <a:bodyPr>
            <a:normAutofit fontScale="90000"/>
          </a:bodyPr>
          <a:lstStyle/>
          <a:p>
            <a:br>
              <a:rPr lang="hu-HU" sz="4000" dirty="0"/>
            </a:br>
            <a:r>
              <a:rPr lang="hu-HU" sz="3100" dirty="0"/>
              <a:t>Szolgáltatásfejlesztés </a:t>
            </a:r>
            <a:r>
              <a:rPr lang="hu-HU" sz="1800" dirty="0"/>
              <a:t>Közösségi terek belső felújítása, </a:t>
            </a:r>
            <a:r>
              <a:rPr lang="hu-HU" sz="1800" dirty="0">
                <a:effectLst/>
                <a:latin typeface="Calibri" panose="020F0502020204030204" pitchFamily="34" charset="0"/>
                <a:ea typeface="Calibri" panose="020F0502020204030204" pitchFamily="34" charset="0"/>
              </a:rPr>
              <a:t>eszközök beszerzése, marketingszolgáltatások, információs és kommunikációs technológiák, megújuló energia-hasznosítás biztosító berendezések beszerzésének támogatása, valamint a Zrínyi Zöldúthoz kapcsolódó szolgáltatások fejlesztése</a:t>
            </a:r>
            <a:r>
              <a:rPr lang="hu-HU" sz="1800" dirty="0">
                <a:latin typeface="Calibri" panose="020F0502020204030204" pitchFamily="34" charset="0"/>
                <a:ea typeface="Calibri" panose="020F0502020204030204" pitchFamily="34" charset="0"/>
              </a:rPr>
              <a:t>, </a:t>
            </a:r>
            <a:r>
              <a:rPr lang="hu-HU" sz="1800" dirty="0">
                <a:effectLst/>
                <a:latin typeface="Calibri" panose="020F0502020204030204" pitchFamily="34" charset="0"/>
                <a:ea typeface="Calibri" panose="020F0502020204030204" pitchFamily="34" charset="0"/>
              </a:rPr>
              <a:t>beszerzése és térségi védjegy bevezetése.</a:t>
            </a:r>
            <a:r>
              <a:rPr lang="hu-HU" sz="4000" dirty="0"/>
              <a:t> </a:t>
            </a:r>
            <a:br>
              <a:rPr lang="hu-HU" dirty="0">
                <a:ea typeface="Calibri"/>
                <a:cs typeface="Times New Roman"/>
              </a:rPr>
            </a:br>
            <a:endParaRPr lang="hu-HU"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val="4048896784"/>
              </p:ext>
            </p:extLst>
          </p:nvPr>
        </p:nvGraphicFramePr>
        <p:xfrm>
          <a:off x="467544" y="1642498"/>
          <a:ext cx="8208912" cy="4649175"/>
        </p:xfrm>
        <a:graphic>
          <a:graphicData uri="http://schemas.openxmlformats.org/drawingml/2006/table">
            <a:tbl>
              <a:tblPr firstRow="1" firstCol="1" bandRow="1">
                <a:tableStyleId>{5C22544A-7EE6-4342-B048-85BDC9FD1C3A}</a:tableStyleId>
              </a:tblPr>
              <a:tblGrid>
                <a:gridCol w="1944216">
                  <a:extLst>
                    <a:ext uri="{9D8B030D-6E8A-4147-A177-3AD203B41FA5}">
                      <a16:colId xmlns:a16="http://schemas.microsoft.com/office/drawing/2014/main" val="20000"/>
                    </a:ext>
                  </a:extLst>
                </a:gridCol>
                <a:gridCol w="6264696">
                  <a:extLst>
                    <a:ext uri="{9D8B030D-6E8A-4147-A177-3AD203B41FA5}">
                      <a16:colId xmlns:a16="http://schemas.microsoft.com/office/drawing/2014/main" val="20001"/>
                    </a:ext>
                  </a:extLst>
                </a:gridCol>
              </a:tblGrid>
              <a:tr h="2313676">
                <a:tc>
                  <a:txBody>
                    <a:bodyPr/>
                    <a:lstStyle/>
                    <a:p>
                      <a:pPr>
                        <a:lnSpc>
                          <a:spcPct val="115000"/>
                        </a:lnSpc>
                        <a:spcAft>
                          <a:spcPts val="0"/>
                        </a:spcAft>
                      </a:pPr>
                      <a:r>
                        <a:rPr lang="hu-HU" sz="1400" dirty="0">
                          <a:effectLst/>
                          <a:latin typeface="Calibri"/>
                          <a:ea typeface="Calibri"/>
                          <a:cs typeface="Times New Roman"/>
                        </a:rPr>
                        <a:t>Pályázók köre:</a:t>
                      </a:r>
                    </a:p>
                  </a:txBody>
                  <a:tcPr marL="68580" marR="68580" marT="0" marB="0"/>
                </a:tc>
                <a:tc>
                  <a:txBody>
                    <a:bodyPr/>
                    <a:lstStyle/>
                    <a:p>
                      <a:pPr algn="l" fontAlgn="t"/>
                      <a:r>
                        <a:rPr lang="hu-HU" sz="1800" b="0" i="0" u="none" strike="noStrike" dirty="0">
                          <a:solidFill>
                            <a:srgbClr val="000000"/>
                          </a:solidFill>
                          <a:effectLst/>
                          <a:latin typeface="Calibri" panose="020F0502020204030204" pitchFamily="34" charset="0"/>
                        </a:rPr>
                        <a:t>Nonprofit szervezetek</a:t>
                      </a:r>
                      <a:br>
                        <a:rPr lang="hu-HU" sz="1800" b="0" i="0" u="none" strike="noStrike" dirty="0">
                          <a:solidFill>
                            <a:srgbClr val="000000"/>
                          </a:solidFill>
                          <a:effectLst/>
                          <a:latin typeface="Calibri" panose="020F0502020204030204" pitchFamily="34" charset="0"/>
                        </a:rPr>
                      </a:br>
                      <a:r>
                        <a:rPr lang="hu-HU" sz="1800" b="0" i="0" u="none" strike="noStrike" dirty="0">
                          <a:solidFill>
                            <a:srgbClr val="000000"/>
                          </a:solidFill>
                          <a:effectLst/>
                          <a:latin typeface="Calibri" panose="020F0502020204030204" pitchFamily="34" charset="0"/>
                        </a:rPr>
                        <a:t>Települési önkormányzatok</a:t>
                      </a:r>
                      <a:br>
                        <a:rPr lang="hu-HU" sz="1800" b="0" i="0" u="none" strike="noStrike" dirty="0">
                          <a:solidFill>
                            <a:srgbClr val="000000"/>
                          </a:solidFill>
                          <a:effectLst/>
                          <a:latin typeface="Calibri" panose="020F0502020204030204" pitchFamily="34" charset="0"/>
                        </a:rPr>
                      </a:br>
                      <a:r>
                        <a:rPr lang="hu-HU" sz="1800" b="0" i="0" u="none" strike="noStrike" dirty="0">
                          <a:solidFill>
                            <a:srgbClr val="000000"/>
                          </a:solidFill>
                          <a:effectLst/>
                          <a:latin typeface="Calibri" panose="020F0502020204030204" pitchFamily="34" charset="0"/>
                        </a:rPr>
                        <a:t>Nemzetiségi önkormányzatok</a:t>
                      </a:r>
                      <a:br>
                        <a:rPr lang="hu-HU" sz="1800" b="0" i="0" u="none" strike="noStrike" dirty="0">
                          <a:solidFill>
                            <a:srgbClr val="000000"/>
                          </a:solidFill>
                          <a:effectLst/>
                          <a:latin typeface="Calibri" panose="020F0502020204030204" pitchFamily="34" charset="0"/>
                        </a:rPr>
                      </a:br>
                      <a:r>
                        <a:rPr lang="hu-HU" sz="1800" b="0" i="0" u="none" strike="noStrike" dirty="0">
                          <a:solidFill>
                            <a:srgbClr val="000000"/>
                          </a:solidFill>
                          <a:effectLst/>
                          <a:latin typeface="Calibri" panose="020F0502020204030204" pitchFamily="34" charset="0"/>
                        </a:rPr>
                        <a:t>Egyházak</a:t>
                      </a:r>
                    </a:p>
                  </a:txBody>
                  <a:tcPr marL="9525" marR="9525" marT="9525" marB="0">
                    <a:solidFill>
                      <a:schemeClr val="accent1">
                        <a:lumMod val="20000"/>
                        <a:lumOff val="80000"/>
                      </a:schemeClr>
                    </a:solidFill>
                  </a:tcPr>
                </a:tc>
                <a:extLst>
                  <a:ext uri="{0D108BD9-81ED-4DB2-BD59-A6C34878D82A}">
                    <a16:rowId xmlns:a16="http://schemas.microsoft.com/office/drawing/2014/main" val="10000"/>
                  </a:ext>
                </a:extLst>
              </a:tr>
              <a:tr h="912986">
                <a:tc>
                  <a:txBody>
                    <a:bodyPr/>
                    <a:lstStyle/>
                    <a:p>
                      <a:pPr>
                        <a:lnSpc>
                          <a:spcPct val="115000"/>
                        </a:lnSpc>
                        <a:spcAft>
                          <a:spcPts val="0"/>
                        </a:spcAft>
                      </a:pPr>
                      <a:r>
                        <a:rPr lang="hu-HU" sz="1400" dirty="0">
                          <a:effectLst/>
                        </a:rPr>
                        <a:t>Támogatás mértéke</a:t>
                      </a:r>
                      <a:endParaRPr lang="hu-HU" sz="1400" dirty="0">
                        <a:effectLst/>
                        <a:latin typeface="Calibri"/>
                        <a:ea typeface="Calibri"/>
                        <a:cs typeface="Times New Roman"/>
                      </a:endParaRPr>
                    </a:p>
                  </a:txBody>
                  <a:tcPr marL="68580" marR="68580" marT="0" marB="0"/>
                </a:tc>
                <a:tc>
                  <a:txBody>
                    <a:bodyPr/>
                    <a:lstStyle/>
                    <a:p>
                      <a:r>
                        <a:rPr lang="hu-HU" sz="1200" kern="1200" dirty="0">
                          <a:solidFill>
                            <a:schemeClr val="dk1"/>
                          </a:solidFill>
                          <a:effectLst/>
                          <a:latin typeface="+mn-lt"/>
                          <a:ea typeface="+mn-ea"/>
                          <a:cs typeface="+mn-cs"/>
                        </a:rPr>
                        <a:t>Támogatási intenzitás: </a:t>
                      </a:r>
                    </a:p>
                    <a:p>
                      <a:r>
                        <a:rPr lang="hu-HU" sz="1200" kern="1200" dirty="0">
                          <a:solidFill>
                            <a:schemeClr val="dk1"/>
                          </a:solidFill>
                          <a:effectLst/>
                          <a:latin typeface="+mn-lt"/>
                          <a:ea typeface="+mn-ea"/>
                          <a:cs typeface="+mn-cs"/>
                        </a:rPr>
                        <a:t>290/2014. (XI. 26.) Korm. rendelet szerint kedvezményezett járásban lévő településen: 90%.</a:t>
                      </a:r>
                    </a:p>
                    <a:p>
                      <a:r>
                        <a:rPr lang="hu-HU" sz="1200" kern="1200" dirty="0">
                          <a:solidFill>
                            <a:schemeClr val="dk1"/>
                          </a:solidFill>
                          <a:effectLst/>
                          <a:latin typeface="+mn-lt"/>
                          <a:ea typeface="+mn-ea"/>
                          <a:cs typeface="+mn-cs"/>
                        </a:rPr>
                        <a:t>290/2014. (XI. 26.) Korm. rendelet szerint fejlesztendő járásban lévő településen: 90%.</a:t>
                      </a:r>
                    </a:p>
                    <a:p>
                      <a:r>
                        <a:rPr lang="hu-HU" sz="1200" kern="1200" dirty="0">
                          <a:solidFill>
                            <a:schemeClr val="dk1"/>
                          </a:solidFill>
                          <a:effectLst/>
                          <a:latin typeface="+mn-lt"/>
                          <a:ea typeface="+mn-ea"/>
                          <a:cs typeface="+mn-cs"/>
                        </a:rPr>
                        <a:t>Támogatás módja: hagyományos költségelszámolás</a:t>
                      </a:r>
                      <a:endParaRPr lang="hu-HU" sz="1200" dirty="0">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a16="http://schemas.microsoft.com/office/drawing/2014/main" val="10001"/>
                  </a:ext>
                </a:extLst>
              </a:tr>
              <a:tr h="856931">
                <a:tc>
                  <a:txBody>
                    <a:bodyPr/>
                    <a:lstStyle/>
                    <a:p>
                      <a:pPr>
                        <a:lnSpc>
                          <a:spcPct val="115000"/>
                        </a:lnSpc>
                        <a:spcAft>
                          <a:spcPts val="0"/>
                        </a:spcAft>
                      </a:pPr>
                      <a:r>
                        <a:rPr lang="hu-HU" sz="1400" dirty="0">
                          <a:effectLst/>
                        </a:rPr>
                        <a:t>Igényelhető összeg és rendelkezésre álló forrás:</a:t>
                      </a:r>
                      <a:endParaRPr lang="hu-HU" sz="1400" dirty="0">
                        <a:effectLst/>
                        <a:latin typeface="Calibri"/>
                        <a:ea typeface="Calibri"/>
                        <a:cs typeface="Times New Roman"/>
                      </a:endParaRPr>
                    </a:p>
                  </a:txBody>
                  <a:tcPr marL="68580" marR="68580" marT="0" marB="0"/>
                </a:tc>
                <a:tc>
                  <a:txBody>
                    <a:bodyPr/>
                    <a:lstStyle/>
                    <a:p>
                      <a:pPr>
                        <a:lnSpc>
                          <a:spcPct val="115000"/>
                        </a:lnSpc>
                        <a:spcAft>
                          <a:spcPts val="0"/>
                        </a:spcAft>
                      </a:pPr>
                      <a:r>
                        <a:rPr lang="hu-HU" sz="1400" dirty="0">
                          <a:effectLst/>
                        </a:rPr>
                        <a:t>Minimális támogatás: 300.000.- Ft,</a:t>
                      </a:r>
                    </a:p>
                    <a:p>
                      <a:pPr>
                        <a:lnSpc>
                          <a:spcPct val="115000"/>
                        </a:lnSpc>
                        <a:spcAft>
                          <a:spcPts val="0"/>
                        </a:spcAft>
                      </a:pPr>
                      <a:r>
                        <a:rPr lang="hu-HU" sz="1400" dirty="0">
                          <a:effectLst/>
                        </a:rPr>
                        <a:t>Maximális támogatás</a:t>
                      </a:r>
                      <a:r>
                        <a:rPr lang="hu-HU" sz="1400">
                          <a:effectLst/>
                        </a:rPr>
                        <a:t>: 4.000.000</a:t>
                      </a:r>
                      <a:r>
                        <a:rPr lang="hu-HU" sz="1400" dirty="0">
                          <a:effectLst/>
                        </a:rPr>
                        <a:t>.- Ft,</a:t>
                      </a:r>
                    </a:p>
                    <a:p>
                      <a:pPr>
                        <a:lnSpc>
                          <a:spcPct val="115000"/>
                        </a:lnSpc>
                        <a:spcAft>
                          <a:spcPts val="0"/>
                        </a:spcAft>
                      </a:pPr>
                      <a:r>
                        <a:rPr lang="hu-HU" sz="1400" dirty="0">
                          <a:effectLst/>
                        </a:rPr>
                        <a:t>Pályázati keretösszeg: 78 500 000- Ft.</a:t>
                      </a:r>
                      <a:endParaRPr lang="hu-HU" sz="1400" dirty="0">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a16="http://schemas.microsoft.com/office/drawing/2014/main" val="10002"/>
                  </a:ext>
                </a:extLst>
              </a:tr>
              <a:tr h="565582">
                <a:tc>
                  <a:txBody>
                    <a:bodyPr/>
                    <a:lstStyle/>
                    <a:p>
                      <a:pPr>
                        <a:lnSpc>
                          <a:spcPct val="115000"/>
                        </a:lnSpc>
                        <a:spcAft>
                          <a:spcPts val="0"/>
                        </a:spcAft>
                      </a:pPr>
                      <a:r>
                        <a:rPr lang="hu-HU" sz="1400" dirty="0">
                          <a:effectLst/>
                        </a:rPr>
                        <a:t>Értékelési szakasz benyújtási időszaka:</a:t>
                      </a:r>
                      <a:endParaRPr lang="hu-HU" sz="1400" dirty="0">
                        <a:effectLst/>
                        <a:latin typeface="Calibri"/>
                        <a:ea typeface="Calibri"/>
                        <a:cs typeface="Times New Roman"/>
                      </a:endParaRPr>
                    </a:p>
                  </a:txBody>
                  <a:tcPr marL="68580" marR="68580" marT="0" marB="0"/>
                </a:tc>
                <a:tc>
                  <a:txBody>
                    <a:bodyPr/>
                    <a:lstStyle/>
                    <a:p>
                      <a:pPr>
                        <a:lnSpc>
                          <a:spcPct val="115000"/>
                        </a:lnSpc>
                        <a:spcAft>
                          <a:spcPts val="0"/>
                        </a:spcAft>
                      </a:pPr>
                      <a:r>
                        <a:rPr lang="hu-HU" sz="1400" dirty="0">
                          <a:effectLst/>
                        </a:rPr>
                        <a:t>Várhatóan 2025. 11. 01-2025. 11. 30</a:t>
                      </a:r>
                    </a:p>
                  </a:txBody>
                  <a:tcPr marL="68580" marR="68580" marT="0" marB="0">
                    <a:solidFill>
                      <a:schemeClr val="accent1">
                        <a:lumMod val="20000"/>
                        <a:lumOff val="8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560343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39552" y="332656"/>
            <a:ext cx="8229600" cy="1008112"/>
          </a:xfrm>
          <a:solidFill>
            <a:schemeClr val="tx2">
              <a:lumMod val="20000"/>
              <a:lumOff val="80000"/>
            </a:schemeClr>
          </a:solidFill>
        </p:spPr>
        <p:txBody>
          <a:bodyPr>
            <a:normAutofit fontScale="90000"/>
          </a:bodyPr>
          <a:lstStyle/>
          <a:p>
            <a:br>
              <a:rPr lang="hu-HU" sz="4000" dirty="0"/>
            </a:br>
            <a:r>
              <a:rPr lang="hu-HU" sz="3100" dirty="0"/>
              <a:t>Gazdaságfejlesztés:</a:t>
            </a:r>
            <a:r>
              <a:rPr lang="hu-HU" sz="4000" dirty="0"/>
              <a:t> </a:t>
            </a:r>
            <a:r>
              <a:rPr lang="hu-HU" sz="2700" dirty="0"/>
              <a:t>1</a:t>
            </a:r>
            <a:r>
              <a:rPr lang="hu-HU" sz="4000" dirty="0"/>
              <a:t>.</a:t>
            </a:r>
            <a:r>
              <a:rPr lang="hu-HU" sz="2000" i="0" u="none" strike="noStrike" dirty="0">
                <a:solidFill>
                  <a:srgbClr val="000000"/>
                </a:solidFill>
                <a:effectLst/>
                <a:latin typeface="Calibri" panose="020F0502020204030204" pitchFamily="34" charset="0"/>
              </a:rPr>
              <a:t>Helyi termékek előállításának és piacra jutásának valamint a  LEADER-térségi turizmus fejlesztésének támogatása</a:t>
            </a:r>
            <a:r>
              <a:rPr lang="hu-HU" sz="2000" dirty="0"/>
              <a:t> </a:t>
            </a:r>
            <a:br>
              <a:rPr lang="hu-HU" dirty="0">
                <a:ea typeface="Calibri"/>
                <a:cs typeface="Times New Roman"/>
              </a:rPr>
            </a:br>
            <a:endParaRPr lang="hu-HU" dirty="0"/>
          </a:p>
        </p:txBody>
      </p:sp>
      <p:graphicFrame>
        <p:nvGraphicFramePr>
          <p:cNvPr id="4" name="Tartalom helye 3"/>
          <p:cNvGraphicFramePr>
            <a:graphicFrameLocks noGrp="1"/>
          </p:cNvGraphicFramePr>
          <p:nvPr>
            <p:ph idx="1"/>
          </p:nvPr>
        </p:nvGraphicFramePr>
        <p:xfrm>
          <a:off x="590872" y="1412776"/>
          <a:ext cx="8229600" cy="5200162"/>
        </p:xfrm>
        <a:graphic>
          <a:graphicData uri="http://schemas.openxmlformats.org/drawingml/2006/table">
            <a:tbl>
              <a:tblPr firstRow="1" firstCol="1" bandRow="1">
                <a:tableStyleId>{5C22544A-7EE6-4342-B048-85BDC9FD1C3A}</a:tableStyleId>
              </a:tblPr>
              <a:tblGrid>
                <a:gridCol w="1296344">
                  <a:extLst>
                    <a:ext uri="{9D8B030D-6E8A-4147-A177-3AD203B41FA5}">
                      <a16:colId xmlns:a16="http://schemas.microsoft.com/office/drawing/2014/main" val="20000"/>
                    </a:ext>
                  </a:extLst>
                </a:gridCol>
                <a:gridCol w="6933256">
                  <a:extLst>
                    <a:ext uri="{9D8B030D-6E8A-4147-A177-3AD203B41FA5}">
                      <a16:colId xmlns:a16="http://schemas.microsoft.com/office/drawing/2014/main" val="20001"/>
                    </a:ext>
                  </a:extLst>
                </a:gridCol>
              </a:tblGrid>
              <a:tr h="155001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hu-HU" sz="1400" dirty="0">
                          <a:effectLst/>
                        </a:rPr>
                        <a:t>Választható önállóan támogatható  tevékenységek</a:t>
                      </a:r>
                      <a:endParaRPr lang="hu-HU" sz="1400" dirty="0">
                        <a:effectLst/>
                        <a:latin typeface="+mn-lt"/>
                        <a:ea typeface="Calibri"/>
                        <a:cs typeface="Times New Roman"/>
                      </a:endParaRPr>
                    </a:p>
                    <a:p>
                      <a:pPr>
                        <a:lnSpc>
                          <a:spcPct val="115000"/>
                        </a:lnSpc>
                        <a:spcAft>
                          <a:spcPts val="0"/>
                        </a:spcAft>
                      </a:pPr>
                      <a:endParaRPr lang="hu-HU" sz="1400" dirty="0">
                        <a:effectLst/>
                        <a:latin typeface="Calibri"/>
                        <a:ea typeface="Calibri"/>
                        <a:cs typeface="Times New Roman"/>
                      </a:endParaRPr>
                    </a:p>
                  </a:txBody>
                  <a:tcPr marL="68580" marR="68580" marT="0" marB="0"/>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u-HU" sz="1800" b="0" i="0" u="none" strike="noStrike" kern="1200" baseline="0" dirty="0">
                          <a:solidFill>
                            <a:schemeClr val="dk1"/>
                          </a:solidFill>
                          <a:latin typeface="+mn-lt"/>
                          <a:ea typeface="+mn-ea"/>
                          <a:cs typeface="+mn-cs"/>
                        </a:rPr>
                        <a:t>Új épület, építmény építése</a:t>
                      </a:r>
                    </a:p>
                    <a:p>
                      <a:pPr marL="285750" indent="-285750">
                        <a:buFont typeface="Arial" panose="020B0604020202020204" pitchFamily="34" charset="0"/>
                        <a:buChar char="•"/>
                      </a:pPr>
                      <a:r>
                        <a:rPr lang="hu-HU" sz="1800" b="0" i="0" u="none" strike="noStrike" kern="1200" baseline="0" dirty="0">
                          <a:solidFill>
                            <a:schemeClr val="dk1"/>
                          </a:solidFill>
                          <a:latin typeface="+mn-lt"/>
                          <a:ea typeface="+mn-ea"/>
                          <a:cs typeface="+mn-cs"/>
                        </a:rPr>
                        <a:t>Épület, építmény felújítása, bővítése, korszerűsítése </a:t>
                      </a:r>
                    </a:p>
                    <a:p>
                      <a:pPr marL="285750" indent="-285750">
                        <a:buFont typeface="Arial" panose="020B0604020202020204" pitchFamily="34" charset="0"/>
                        <a:buChar char="•"/>
                      </a:pPr>
                      <a:r>
                        <a:rPr lang="hu-HU" sz="1800" b="0" i="0" u="none" strike="noStrike" kern="1200" baseline="0" dirty="0">
                          <a:solidFill>
                            <a:schemeClr val="dk1"/>
                          </a:solidFill>
                          <a:latin typeface="+mn-lt"/>
                          <a:ea typeface="+mn-ea"/>
                          <a:cs typeface="+mn-cs"/>
                        </a:rPr>
                        <a:t>Új eszköz(</a:t>
                      </a:r>
                      <a:r>
                        <a:rPr lang="hu-HU" sz="1800" b="0" i="0" u="none" strike="noStrike" kern="1200" baseline="0" dirty="0" err="1">
                          <a:solidFill>
                            <a:schemeClr val="dk1"/>
                          </a:solidFill>
                          <a:latin typeface="+mn-lt"/>
                          <a:ea typeface="+mn-ea"/>
                          <a:cs typeface="+mn-cs"/>
                        </a:rPr>
                        <a:t>ök</a:t>
                      </a:r>
                      <a:r>
                        <a:rPr lang="hu-HU" sz="1800" b="0" i="0" u="none" strike="noStrike" kern="1200" baseline="0" dirty="0">
                          <a:solidFill>
                            <a:schemeClr val="dk1"/>
                          </a:solidFill>
                          <a:latin typeface="+mn-lt"/>
                          <a:ea typeface="+mn-ea"/>
                          <a:cs typeface="+mn-cs"/>
                        </a:rPr>
                        <a:t>), új gép(</a:t>
                      </a:r>
                      <a:r>
                        <a:rPr lang="hu-HU" sz="1800" b="0" i="0" u="none" strike="noStrike" kern="1200" baseline="0" dirty="0" err="1">
                          <a:solidFill>
                            <a:schemeClr val="dk1"/>
                          </a:solidFill>
                          <a:latin typeface="+mn-lt"/>
                          <a:ea typeface="+mn-ea"/>
                          <a:cs typeface="+mn-cs"/>
                        </a:rPr>
                        <a:t>ek</a:t>
                      </a:r>
                      <a:r>
                        <a:rPr lang="hu-HU" sz="1800" b="0" i="0" u="none" strike="noStrike" kern="1200" baseline="0" dirty="0">
                          <a:solidFill>
                            <a:schemeClr val="dk1"/>
                          </a:solidFill>
                          <a:latin typeface="+mn-lt"/>
                          <a:ea typeface="+mn-ea"/>
                          <a:cs typeface="+mn-cs"/>
                        </a:rPr>
                        <a:t>) beszerzése, új technológiai rendszer(</a:t>
                      </a:r>
                      <a:r>
                        <a:rPr lang="hu-HU" sz="1800" b="0" i="0" u="none" strike="noStrike" kern="1200" baseline="0" dirty="0" err="1">
                          <a:solidFill>
                            <a:schemeClr val="dk1"/>
                          </a:solidFill>
                          <a:latin typeface="+mn-lt"/>
                          <a:ea typeface="+mn-ea"/>
                          <a:cs typeface="+mn-cs"/>
                        </a:rPr>
                        <a:t>ek</a:t>
                      </a:r>
                      <a:r>
                        <a:rPr lang="hu-HU" sz="1800" b="0" i="0" u="none" strike="noStrike" kern="1200" baseline="0" dirty="0">
                          <a:solidFill>
                            <a:schemeClr val="dk1"/>
                          </a:solidFill>
                          <a:latin typeface="+mn-lt"/>
                          <a:ea typeface="+mn-ea"/>
                          <a:cs typeface="+mn-cs"/>
                        </a:rPr>
                        <a:t>) kialakítása</a:t>
                      </a:r>
                    </a:p>
                    <a:p>
                      <a:pPr marL="285750" indent="-285750">
                        <a:buFont typeface="Arial" panose="020B0604020202020204" pitchFamily="34" charset="0"/>
                        <a:buChar char="•"/>
                      </a:pPr>
                      <a:r>
                        <a:rPr lang="hu-HU" sz="1800" b="0" i="0" u="none" strike="noStrike" kern="1200" baseline="0" dirty="0">
                          <a:solidFill>
                            <a:schemeClr val="dk1"/>
                          </a:solidFill>
                          <a:latin typeface="+mn-lt"/>
                          <a:ea typeface="+mn-ea"/>
                          <a:cs typeface="+mn-cs"/>
                        </a:rPr>
                        <a:t>Megújuló energiaforrást hasznosító technológiák kialakítása</a:t>
                      </a:r>
                    </a:p>
                    <a:p>
                      <a:pPr marL="0" indent="0">
                        <a:buFontTx/>
                        <a:buNone/>
                      </a:pPr>
                      <a:r>
                        <a:rPr lang="hu-HU" sz="1600" b="0" i="0" u="none" strike="noStrike" kern="1200" baseline="0" dirty="0">
                          <a:solidFill>
                            <a:schemeClr val="dk1"/>
                          </a:solidFill>
                          <a:latin typeface="+mn-lt"/>
                          <a:ea typeface="+mn-ea"/>
                          <a:cs typeface="+mn-cs"/>
                        </a:rPr>
                        <a:t> </a:t>
                      </a:r>
                    </a:p>
                  </a:txBody>
                  <a:tcPr marL="68580" marR="68580" marT="0" marB="0">
                    <a:solidFill>
                      <a:schemeClr val="accent1">
                        <a:lumMod val="20000"/>
                        <a:lumOff val="80000"/>
                      </a:schemeClr>
                    </a:solidFill>
                  </a:tcPr>
                </a:tc>
                <a:extLst>
                  <a:ext uri="{0D108BD9-81ED-4DB2-BD59-A6C34878D82A}">
                    <a16:rowId xmlns:a16="http://schemas.microsoft.com/office/drawing/2014/main" val="10000"/>
                  </a:ext>
                </a:extLst>
              </a:tr>
              <a:tr h="278373">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hu-HU" sz="1100" b="1" i="0" u="none" strike="noStrike" kern="1200" cap="none" spc="0" normalizeH="0" baseline="0" noProof="0" dirty="0">
                          <a:ln>
                            <a:noFill/>
                          </a:ln>
                          <a:solidFill>
                            <a:prstClr val="white"/>
                          </a:solidFill>
                          <a:effectLst/>
                          <a:uLnTx/>
                          <a:uFillTx/>
                          <a:latin typeface="+mn-lt"/>
                          <a:ea typeface="+mn-ea"/>
                          <a:cs typeface="+mn-cs"/>
                        </a:rPr>
                        <a:t>Kötelezően megvalósítandó, önállóan nem támogatható tevékenységek</a:t>
                      </a:r>
                      <a:endParaRPr lang="hu-HU" sz="1400" dirty="0">
                        <a:effectLst/>
                        <a:latin typeface="Calibri"/>
                        <a:ea typeface="Calibri"/>
                        <a:cs typeface="Times New Roman"/>
                      </a:endParaRPr>
                    </a:p>
                  </a:txBody>
                  <a:tcPr marL="68580" marR="68580" marT="0" marB="0"/>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u-HU" sz="1800" dirty="0">
                          <a:effectLst/>
                          <a:latin typeface="+mn-lt"/>
                          <a:ea typeface="Calibri"/>
                          <a:cs typeface="Times New Roman"/>
                        </a:rPr>
                        <a:t>Kötelező nyilvánosság költségei</a:t>
                      </a:r>
                    </a:p>
                    <a:p>
                      <a:pPr marL="0" indent="0">
                        <a:buFontTx/>
                        <a:buNone/>
                      </a:pPr>
                      <a:endParaRPr lang="hu-HU" sz="1400" dirty="0">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a16="http://schemas.microsoft.com/office/drawing/2014/main" val="10001"/>
                  </a:ext>
                </a:extLst>
              </a:tr>
              <a:tr h="2632095">
                <a:tc>
                  <a:txBody>
                    <a:bodyPr/>
                    <a:lstStyle/>
                    <a:p>
                      <a:pPr>
                        <a:lnSpc>
                          <a:spcPct val="115000"/>
                        </a:lnSpc>
                        <a:spcAft>
                          <a:spcPts val="0"/>
                        </a:spcAft>
                      </a:pPr>
                      <a:r>
                        <a:rPr lang="hu-HU" sz="1400" b="1" i="0" u="none" strike="noStrike" kern="1200" baseline="0" dirty="0">
                          <a:solidFill>
                            <a:schemeClr val="lt1"/>
                          </a:solidFill>
                          <a:latin typeface="+mn-lt"/>
                          <a:ea typeface="+mn-ea"/>
                          <a:cs typeface="+mn-cs"/>
                        </a:rPr>
                        <a:t>Önállóan nem támogatható tevékenységek</a:t>
                      </a:r>
                      <a:endParaRPr lang="hu-HU" sz="1400" dirty="0">
                        <a:effectLst/>
                        <a:latin typeface="Calibri"/>
                        <a:ea typeface="Calibri"/>
                        <a:cs typeface="Times New Roman"/>
                      </a:endParaRPr>
                    </a:p>
                  </a:txBody>
                  <a:tcPr marL="68580" marR="68580" marT="0" marB="0"/>
                </a:tc>
                <a:tc>
                  <a:txBody>
                    <a:bodyPr/>
                    <a:lstStyle/>
                    <a:p>
                      <a:pPr marL="285750" indent="-285750">
                        <a:buFont typeface="Arial" panose="020B0604020202020204" pitchFamily="34" charset="0"/>
                        <a:buChar char="•"/>
                      </a:pPr>
                      <a:r>
                        <a:rPr lang="hu-HU" sz="1800" b="0" i="0" u="none" strike="noStrike" kern="1200" baseline="0" dirty="0">
                          <a:solidFill>
                            <a:schemeClr val="dk1"/>
                          </a:solidFill>
                          <a:latin typeface="+mn-lt"/>
                          <a:ea typeface="+mn-ea"/>
                          <a:cs typeface="+mn-cs"/>
                        </a:rPr>
                        <a:t>Projektarányos akadálymentesítés</a:t>
                      </a:r>
                    </a:p>
                    <a:p>
                      <a:pPr marL="285750" indent="-285750">
                        <a:buFont typeface="Arial" panose="020B0604020202020204" pitchFamily="34" charset="0"/>
                        <a:buChar char="•"/>
                      </a:pPr>
                      <a:r>
                        <a:rPr lang="hu-HU" sz="1800" b="0" i="0" u="none" strike="noStrike" kern="1200" baseline="0" dirty="0">
                          <a:solidFill>
                            <a:schemeClr val="dk1"/>
                          </a:solidFill>
                          <a:latin typeface="+mn-lt"/>
                          <a:ea typeface="+mn-ea"/>
                          <a:cs typeface="+mn-cs"/>
                        </a:rPr>
                        <a:t>Kisléptékű infrastruktúra-fejlesztés   </a:t>
                      </a:r>
                    </a:p>
                    <a:p>
                      <a:pPr marL="285750" indent="-285750">
                        <a:buFont typeface="Arial" panose="020B0604020202020204" pitchFamily="34" charset="0"/>
                        <a:buChar char="•"/>
                      </a:pPr>
                      <a:r>
                        <a:rPr lang="hu-HU" sz="1800" b="0" i="0" u="none" strike="noStrike" kern="1200" baseline="0" dirty="0">
                          <a:solidFill>
                            <a:schemeClr val="dk1"/>
                          </a:solidFill>
                          <a:latin typeface="+mn-lt"/>
                          <a:ea typeface="+mn-ea"/>
                          <a:cs typeface="+mn-cs"/>
                        </a:rPr>
                        <a:t>Általános költségekhez kapcsolódó tevékenységek(menedzsment </a:t>
                      </a:r>
                      <a:r>
                        <a:rPr lang="hu-HU" sz="1800" b="0" i="0" u="none" strike="noStrike" kern="1200" baseline="0" dirty="0" err="1">
                          <a:solidFill>
                            <a:schemeClr val="dk1"/>
                          </a:solidFill>
                          <a:latin typeface="+mn-lt"/>
                          <a:ea typeface="+mn-ea"/>
                          <a:cs typeface="+mn-cs"/>
                        </a:rPr>
                        <a:t>stb</a:t>
                      </a:r>
                      <a:r>
                        <a:rPr lang="hu-HU" sz="1800" b="0" i="0" u="none" strike="noStrike" kern="1200" baseline="0" dirty="0">
                          <a:solidFill>
                            <a:schemeClr val="dk1"/>
                          </a:solidFill>
                          <a:latin typeface="+mn-lt"/>
                          <a:ea typeface="+mn-ea"/>
                          <a:cs typeface="+mn-cs"/>
                        </a:rPr>
                        <a:t>)</a:t>
                      </a:r>
                    </a:p>
                    <a:p>
                      <a:pPr marL="285750" indent="-285750">
                        <a:buFont typeface="Arial" panose="020B0604020202020204" pitchFamily="34" charset="0"/>
                        <a:buChar char="•"/>
                      </a:pPr>
                      <a:r>
                        <a:rPr lang="hu-HU" sz="1800" b="0" i="0" u="none" strike="noStrike" kern="1200" baseline="0" dirty="0">
                          <a:solidFill>
                            <a:schemeClr val="dk1"/>
                          </a:solidFill>
                          <a:latin typeface="+mn-lt"/>
                          <a:ea typeface="+mn-ea"/>
                          <a:cs typeface="+mn-cs"/>
                        </a:rPr>
                        <a:t>Immateriális javak ( pl.programok)beszerzése</a:t>
                      </a:r>
                    </a:p>
                    <a:p>
                      <a:pPr marL="285750" indent="-285750">
                        <a:buFont typeface="Arial" panose="020B0604020202020204" pitchFamily="34" charset="0"/>
                        <a:buChar char="•"/>
                      </a:pPr>
                      <a:r>
                        <a:rPr lang="hu-HU" sz="1800" b="0" i="0" u="none" strike="noStrike" kern="1200" baseline="0" dirty="0">
                          <a:solidFill>
                            <a:schemeClr val="dk1"/>
                          </a:solidFill>
                          <a:latin typeface="+mn-lt"/>
                          <a:ea typeface="+mn-ea"/>
                          <a:cs typeface="+mn-cs"/>
                        </a:rPr>
                        <a:t>Marketing tevékenységek, (marketing-reklámfilm, kiadvány, website-létrehozás és fejlesztés, reklámanyagok)</a:t>
                      </a:r>
                    </a:p>
                    <a:p>
                      <a:pPr marL="285750" indent="-285750">
                        <a:buFont typeface="Arial" panose="020B0604020202020204" pitchFamily="34" charset="0"/>
                        <a:buChar char="•"/>
                      </a:pPr>
                      <a:r>
                        <a:rPr lang="hu-HU" sz="1800" b="0" i="0" u="none" strike="noStrike" kern="1200" baseline="0" dirty="0">
                          <a:solidFill>
                            <a:schemeClr val="dk1"/>
                          </a:solidFill>
                          <a:latin typeface="+mn-lt"/>
                          <a:ea typeface="+mn-ea"/>
                          <a:cs typeface="+mn-cs"/>
                        </a:rPr>
                        <a:t>A LEADER térség és saját tevékenység, szolgáltatás bemutathatóságát elősegítő szakmai turisztikai szolgáltatások igénybevétele (túraszervezés és vezetés, útvonalbejárás és kijelölés). </a:t>
                      </a:r>
                    </a:p>
                  </a:txBody>
                  <a:tcPr marL="68580" marR="68580" marT="0" marB="0">
                    <a:solidFill>
                      <a:schemeClr val="accent1">
                        <a:lumMod val="20000"/>
                        <a:lumOff val="8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805833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332656"/>
            <a:ext cx="8229600" cy="1008112"/>
          </a:xfrm>
          <a:solidFill>
            <a:schemeClr val="tx2">
              <a:lumMod val="20000"/>
              <a:lumOff val="80000"/>
            </a:schemeClr>
          </a:solidFill>
        </p:spPr>
        <p:txBody>
          <a:bodyPr>
            <a:normAutofit fontScale="90000"/>
          </a:bodyPr>
          <a:lstStyle/>
          <a:p>
            <a:br>
              <a:rPr lang="hu-HU" sz="4000" dirty="0"/>
            </a:br>
            <a:r>
              <a:rPr lang="hu-HU" sz="3100" dirty="0"/>
              <a:t>Gazdaságfejlesztés:</a:t>
            </a:r>
            <a:r>
              <a:rPr lang="hu-HU" sz="4000" dirty="0"/>
              <a:t> </a:t>
            </a:r>
            <a:r>
              <a:rPr lang="hu-HU" sz="2700" dirty="0"/>
              <a:t>1</a:t>
            </a:r>
            <a:r>
              <a:rPr lang="hu-HU" sz="4000" dirty="0"/>
              <a:t>.</a:t>
            </a:r>
            <a:r>
              <a:rPr kumimoji="0" lang="hu-HU" sz="2000" i="0" u="none" strike="noStrike" kern="1200" cap="none" spc="0" normalizeH="0" baseline="0" noProof="0" dirty="0">
                <a:ln>
                  <a:noFill/>
                </a:ln>
                <a:solidFill>
                  <a:srgbClr val="000000"/>
                </a:solidFill>
                <a:effectLst/>
                <a:uLnTx/>
                <a:uFillTx/>
                <a:latin typeface="Calibri" panose="020F0502020204030204" pitchFamily="34" charset="0"/>
                <a:ea typeface="+mj-ea"/>
                <a:cs typeface="+mj-cs"/>
              </a:rPr>
              <a:t>Helyi termékek előállításának és piacra jutásának,  valamint a  LEADER-térségi falusi aktív és </a:t>
            </a:r>
            <a:r>
              <a:rPr kumimoji="0" lang="hu-HU" sz="2000" i="0" u="none" strike="noStrike" kern="1200" cap="none" spc="0" normalizeH="0" baseline="0" noProof="0" dirty="0" err="1">
                <a:ln>
                  <a:noFill/>
                </a:ln>
                <a:solidFill>
                  <a:srgbClr val="000000"/>
                </a:solidFill>
                <a:effectLst/>
                <a:uLnTx/>
                <a:uFillTx/>
                <a:latin typeface="Calibri" panose="020F0502020204030204" pitchFamily="34" charset="0"/>
                <a:ea typeface="+mj-ea"/>
                <a:cs typeface="+mj-cs"/>
              </a:rPr>
              <a:t>öko</a:t>
            </a:r>
            <a:r>
              <a:rPr kumimoji="0" lang="hu-HU" sz="2000" i="0" u="none" strike="noStrike" kern="1200" cap="none" spc="0" normalizeH="0" baseline="0" noProof="0" dirty="0">
                <a:ln>
                  <a:noFill/>
                </a:ln>
                <a:solidFill>
                  <a:srgbClr val="000000"/>
                </a:solidFill>
                <a:effectLst/>
                <a:uLnTx/>
                <a:uFillTx/>
                <a:latin typeface="Calibri" panose="020F0502020204030204" pitchFamily="34" charset="0"/>
                <a:ea typeface="+mj-ea"/>
                <a:cs typeface="+mj-cs"/>
              </a:rPr>
              <a:t>-turizmus fejlesztésének támogatása</a:t>
            </a:r>
            <a:br>
              <a:rPr lang="hu-HU" dirty="0">
                <a:ea typeface="Calibri"/>
                <a:cs typeface="Times New Roman"/>
              </a:rPr>
            </a:br>
            <a:endParaRPr lang="hu-HU" dirty="0"/>
          </a:p>
        </p:txBody>
      </p:sp>
      <p:graphicFrame>
        <p:nvGraphicFramePr>
          <p:cNvPr id="4" name="Tartalom helye 3"/>
          <p:cNvGraphicFramePr>
            <a:graphicFrameLocks noGrp="1"/>
          </p:cNvGraphicFramePr>
          <p:nvPr>
            <p:ph idx="1"/>
          </p:nvPr>
        </p:nvGraphicFramePr>
        <p:xfrm>
          <a:off x="467544" y="1484785"/>
          <a:ext cx="8208912" cy="5401450"/>
        </p:xfrm>
        <a:graphic>
          <a:graphicData uri="http://schemas.openxmlformats.org/drawingml/2006/table">
            <a:tbl>
              <a:tblPr firstRow="1" firstCol="1" bandRow="1">
                <a:tableStyleId>{5C22544A-7EE6-4342-B048-85BDC9FD1C3A}</a:tableStyleId>
              </a:tblPr>
              <a:tblGrid>
                <a:gridCol w="1728192">
                  <a:extLst>
                    <a:ext uri="{9D8B030D-6E8A-4147-A177-3AD203B41FA5}">
                      <a16:colId xmlns:a16="http://schemas.microsoft.com/office/drawing/2014/main" val="20000"/>
                    </a:ext>
                  </a:extLst>
                </a:gridCol>
                <a:gridCol w="6480720">
                  <a:extLst>
                    <a:ext uri="{9D8B030D-6E8A-4147-A177-3AD203B41FA5}">
                      <a16:colId xmlns:a16="http://schemas.microsoft.com/office/drawing/2014/main" val="20001"/>
                    </a:ext>
                  </a:extLst>
                </a:gridCol>
              </a:tblGrid>
              <a:tr h="470061">
                <a:tc>
                  <a:txBody>
                    <a:bodyPr/>
                    <a:lstStyle/>
                    <a:p>
                      <a:pPr>
                        <a:lnSpc>
                          <a:spcPct val="115000"/>
                        </a:lnSpc>
                        <a:spcAft>
                          <a:spcPts val="0"/>
                        </a:spcAft>
                      </a:pPr>
                      <a:r>
                        <a:rPr lang="hu-HU" sz="1400" dirty="0">
                          <a:effectLst/>
                          <a:latin typeface="Calibri"/>
                          <a:ea typeface="Calibri"/>
                          <a:cs typeface="Times New Roman"/>
                        </a:rPr>
                        <a:t>Pályázók köre:</a:t>
                      </a:r>
                    </a:p>
                  </a:txBody>
                  <a:tcPr marL="68580" marR="68580" marT="0" marB="0"/>
                </a:tc>
                <a:tc>
                  <a:txBody>
                    <a:bodyPr/>
                    <a:lstStyle/>
                    <a:p>
                      <a:pPr>
                        <a:lnSpc>
                          <a:spcPct val="115000"/>
                        </a:lnSpc>
                        <a:spcAft>
                          <a:spcPts val="0"/>
                        </a:spcAft>
                      </a:pPr>
                      <a:r>
                        <a:rPr lang="hu-HU" sz="1400" b="0" dirty="0">
                          <a:solidFill>
                            <a:schemeClr val="tx1"/>
                          </a:solidFill>
                          <a:effectLst/>
                          <a:latin typeface="+mn-lt"/>
                          <a:ea typeface="Calibri"/>
                          <a:cs typeface="Times New Roman"/>
                        </a:rPr>
                        <a:t>Kft, Bt, Egyéni vállalkozó, Adószámmal rendelkező magánszemély,  Mezőgazdasági őstermelő</a:t>
                      </a:r>
                      <a:r>
                        <a:rPr lang="hu-HU" sz="1200" b="0" dirty="0">
                          <a:solidFill>
                            <a:schemeClr val="tx1"/>
                          </a:solidFill>
                          <a:effectLst/>
                          <a:latin typeface="+mn-lt"/>
                          <a:ea typeface="Calibri"/>
                          <a:cs typeface="Times New Roman"/>
                        </a:rPr>
                        <a:t>,</a:t>
                      </a:r>
                    </a:p>
                  </a:txBody>
                  <a:tcPr marL="68580" marR="68580" marT="0" marB="0">
                    <a:solidFill>
                      <a:schemeClr val="accent1">
                        <a:lumMod val="20000"/>
                        <a:lumOff val="80000"/>
                      </a:schemeClr>
                    </a:solidFill>
                  </a:tcPr>
                </a:tc>
                <a:extLst>
                  <a:ext uri="{0D108BD9-81ED-4DB2-BD59-A6C34878D82A}">
                    <a16:rowId xmlns:a16="http://schemas.microsoft.com/office/drawing/2014/main" val="10000"/>
                  </a:ext>
                </a:extLst>
              </a:tr>
              <a:tr h="470061">
                <a:tc>
                  <a:txBody>
                    <a:bodyPr/>
                    <a:lstStyle/>
                    <a:p>
                      <a:pPr>
                        <a:lnSpc>
                          <a:spcPct val="115000"/>
                        </a:lnSpc>
                        <a:spcAft>
                          <a:spcPts val="0"/>
                        </a:spcAft>
                      </a:pPr>
                      <a:r>
                        <a:rPr lang="hu-HU" sz="1400" dirty="0">
                          <a:effectLst/>
                        </a:rPr>
                        <a:t>Támogatás mértéke</a:t>
                      </a:r>
                      <a:endParaRPr lang="hu-HU" sz="1400" dirty="0">
                        <a:effectLst/>
                        <a:latin typeface="Calibri"/>
                        <a:ea typeface="Calibri"/>
                        <a:cs typeface="Times New Roman"/>
                      </a:endParaRPr>
                    </a:p>
                  </a:txBody>
                  <a:tcPr marL="68580" marR="68580" marT="0" marB="0"/>
                </a:tc>
                <a:tc>
                  <a:txBody>
                    <a:bodyPr/>
                    <a:lstStyle/>
                    <a:p>
                      <a:pPr>
                        <a:lnSpc>
                          <a:spcPct val="115000"/>
                        </a:lnSpc>
                        <a:spcAft>
                          <a:spcPts val="0"/>
                        </a:spcAft>
                      </a:pPr>
                      <a:r>
                        <a:rPr lang="hu-HU" sz="1400" dirty="0">
                          <a:effectLst/>
                        </a:rPr>
                        <a:t>Szigetvári járás területén (Szigetvár kivételével) 65% intenzitással</a:t>
                      </a:r>
                    </a:p>
                    <a:p>
                      <a:pPr>
                        <a:lnSpc>
                          <a:spcPct val="115000"/>
                        </a:lnSpc>
                        <a:spcAft>
                          <a:spcPts val="0"/>
                        </a:spcAft>
                      </a:pPr>
                      <a:r>
                        <a:rPr lang="hu-HU" sz="1400" dirty="0">
                          <a:effectLst/>
                        </a:rPr>
                        <a:t>Szentlőrinci járás területén 65% intenzitással </a:t>
                      </a:r>
                      <a:endParaRPr lang="hu-HU" sz="1400" dirty="0">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a16="http://schemas.microsoft.com/office/drawing/2014/main" val="10001"/>
                  </a:ext>
                </a:extLst>
              </a:tr>
              <a:tr h="712203">
                <a:tc>
                  <a:txBody>
                    <a:bodyPr/>
                    <a:lstStyle/>
                    <a:p>
                      <a:pPr>
                        <a:lnSpc>
                          <a:spcPct val="115000"/>
                        </a:lnSpc>
                        <a:spcAft>
                          <a:spcPts val="0"/>
                        </a:spcAft>
                      </a:pPr>
                      <a:r>
                        <a:rPr lang="hu-HU" sz="1400" dirty="0">
                          <a:effectLst/>
                        </a:rPr>
                        <a:t>Igényelhető összeg és rendelkezésre álló forrás:</a:t>
                      </a:r>
                      <a:endParaRPr lang="hu-HU" sz="1400" dirty="0">
                        <a:effectLst/>
                        <a:latin typeface="Calibri"/>
                        <a:ea typeface="Calibri"/>
                        <a:cs typeface="Times New Roman"/>
                      </a:endParaRPr>
                    </a:p>
                  </a:txBody>
                  <a:tcPr marL="68580" marR="68580" marT="0" marB="0"/>
                </a:tc>
                <a:tc>
                  <a:txBody>
                    <a:bodyPr/>
                    <a:lstStyle/>
                    <a:p>
                      <a:pPr>
                        <a:lnSpc>
                          <a:spcPct val="115000"/>
                        </a:lnSpc>
                        <a:spcAft>
                          <a:spcPts val="0"/>
                        </a:spcAft>
                      </a:pPr>
                      <a:r>
                        <a:rPr lang="hu-HU" sz="1400" dirty="0">
                          <a:effectLst/>
                        </a:rPr>
                        <a:t>Minimális támogatás: 300.000.- Ft,</a:t>
                      </a:r>
                    </a:p>
                    <a:p>
                      <a:pPr>
                        <a:lnSpc>
                          <a:spcPct val="115000"/>
                        </a:lnSpc>
                        <a:spcAft>
                          <a:spcPts val="0"/>
                        </a:spcAft>
                      </a:pPr>
                      <a:r>
                        <a:rPr lang="hu-HU" sz="1400" dirty="0">
                          <a:effectLst/>
                        </a:rPr>
                        <a:t>Maximális támogatás: 6.000.000.- Ft,</a:t>
                      </a:r>
                    </a:p>
                    <a:p>
                      <a:pPr>
                        <a:lnSpc>
                          <a:spcPct val="115000"/>
                        </a:lnSpc>
                        <a:spcAft>
                          <a:spcPts val="0"/>
                        </a:spcAft>
                      </a:pPr>
                      <a:r>
                        <a:rPr lang="hu-HU" sz="1400" dirty="0">
                          <a:effectLst/>
                        </a:rPr>
                        <a:t>Pályázati keretösszeg: 152 440 000 Ft</a:t>
                      </a:r>
                      <a:endParaRPr lang="hu-HU" sz="1400" dirty="0">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a16="http://schemas.microsoft.com/office/drawing/2014/main" val="10002"/>
                  </a:ext>
                </a:extLst>
              </a:tr>
              <a:tr h="470061">
                <a:tc>
                  <a:txBody>
                    <a:bodyPr/>
                    <a:lstStyle/>
                    <a:p>
                      <a:pPr>
                        <a:lnSpc>
                          <a:spcPct val="115000"/>
                        </a:lnSpc>
                        <a:spcAft>
                          <a:spcPts val="0"/>
                        </a:spcAft>
                      </a:pPr>
                      <a:r>
                        <a:rPr lang="hu-HU" sz="1400" dirty="0">
                          <a:effectLst/>
                        </a:rPr>
                        <a:t>Értékelési szakasz benyújtási időszaka:</a:t>
                      </a:r>
                      <a:endParaRPr lang="hu-HU" sz="1400" dirty="0">
                        <a:effectLst/>
                        <a:latin typeface="Calibri"/>
                        <a:ea typeface="Calibri"/>
                        <a:cs typeface="Times New Roman"/>
                      </a:endParaRPr>
                    </a:p>
                  </a:txBody>
                  <a:tcPr marL="68580" marR="68580" marT="0" marB="0"/>
                </a:tc>
                <a:tc>
                  <a:txBody>
                    <a:bodyPr/>
                    <a:lstStyle/>
                    <a:p>
                      <a:pPr>
                        <a:lnSpc>
                          <a:spcPct val="115000"/>
                        </a:lnSpc>
                        <a:spcAft>
                          <a:spcPts val="0"/>
                        </a:spcAft>
                      </a:pPr>
                      <a:r>
                        <a:rPr lang="hu-HU" sz="1400" dirty="0">
                          <a:effectLst/>
                        </a:rPr>
                        <a:t>2025. 05. 01-2026. 12. 31</a:t>
                      </a:r>
                    </a:p>
                  </a:txBody>
                  <a:tcPr marL="68580" marR="68580" marT="0" marB="0">
                    <a:solidFill>
                      <a:schemeClr val="accent1">
                        <a:lumMod val="20000"/>
                        <a:lumOff val="80000"/>
                      </a:schemeClr>
                    </a:solidFill>
                  </a:tcPr>
                </a:tc>
                <a:extLst>
                  <a:ext uri="{0D108BD9-81ED-4DB2-BD59-A6C34878D82A}">
                    <a16:rowId xmlns:a16="http://schemas.microsoft.com/office/drawing/2014/main" val="10003"/>
                  </a:ext>
                </a:extLst>
              </a:tr>
              <a:tr h="3250830">
                <a:tc>
                  <a:txBody>
                    <a:bodyPr/>
                    <a:lstStyle/>
                    <a:p>
                      <a:pPr>
                        <a:lnSpc>
                          <a:spcPct val="115000"/>
                        </a:lnSpc>
                        <a:spcAft>
                          <a:spcPts val="0"/>
                        </a:spcAft>
                      </a:pPr>
                      <a:r>
                        <a:rPr lang="hu-HU" sz="1200" dirty="0">
                          <a:effectLst/>
                        </a:rPr>
                        <a:t>Fontos fogalmak:</a:t>
                      </a:r>
                      <a:endParaRPr lang="hu-HU" sz="1200" dirty="0">
                        <a:effectLst/>
                        <a:latin typeface="Calibri"/>
                        <a:ea typeface="Calibri"/>
                        <a:cs typeface="Times New Roman"/>
                      </a:endParaRPr>
                    </a:p>
                  </a:txBody>
                  <a:tcPr marL="68580" marR="68580" marT="0" marB="0"/>
                </a:tc>
                <a:tc>
                  <a:txBody>
                    <a:bodyPr/>
                    <a:lstStyle/>
                    <a:p>
                      <a:pPr>
                        <a:lnSpc>
                          <a:spcPct val="115000"/>
                        </a:lnSpc>
                        <a:spcAft>
                          <a:spcPts val="0"/>
                        </a:spcAft>
                      </a:pPr>
                      <a:r>
                        <a:rPr lang="hu-HU" sz="1200" dirty="0">
                          <a:effectLst/>
                          <a:latin typeface="+mn-lt"/>
                          <a:ea typeface="Calibri"/>
                          <a:cs typeface="Times New Roman"/>
                        </a:rPr>
                        <a:t>- Helyi termék: a helyben megtermelt, vagy összegyűjtött alapanyagokból, helyben kialakult eljárások, receptek alkalmazásával, nem nagyüzemi keretek között előállított, esetleg csomagolásokban is helyi anyagokat, helyi kulturális elemeket felhasználó termék.                     </a:t>
                      </a:r>
                    </a:p>
                    <a:p>
                      <a:pPr>
                        <a:lnSpc>
                          <a:spcPct val="115000"/>
                        </a:lnSpc>
                        <a:spcAft>
                          <a:spcPts val="0"/>
                        </a:spcAft>
                      </a:pPr>
                      <a:r>
                        <a:rPr lang="hu-HU" sz="1200" dirty="0">
                          <a:effectLst/>
                          <a:latin typeface="+mn-lt"/>
                          <a:ea typeface="Calibri"/>
                          <a:cs typeface="Times New Roman"/>
                        </a:rPr>
                        <a:t> - Kézműves termék: helyi alapanyagokból, vagy jelentős helyi élőmunka ráfordítással készülő termék.</a:t>
                      </a:r>
                    </a:p>
                    <a:p>
                      <a:pPr marL="171450" indent="-171450">
                        <a:lnSpc>
                          <a:spcPct val="115000"/>
                        </a:lnSpc>
                        <a:spcAft>
                          <a:spcPts val="0"/>
                        </a:spcAft>
                        <a:buFontTx/>
                        <a:buChar char="-"/>
                      </a:pPr>
                      <a:r>
                        <a:rPr lang="hu-HU" sz="1200" dirty="0">
                          <a:effectLst/>
                          <a:latin typeface="+mn-lt"/>
                          <a:ea typeface="Calibri"/>
                          <a:cs typeface="Times New Roman"/>
                        </a:rPr>
                        <a:t>Aktív turizmus: Az aktív turizmus olyan turizmusforma, amely esetében a turista utazásának motivációja valamilyen fizikai aktivitást igénylő szabadidős vagy sporttevékenység gyakorlása.</a:t>
                      </a:r>
                    </a:p>
                    <a:p>
                      <a:pPr marL="0" indent="0">
                        <a:lnSpc>
                          <a:spcPct val="115000"/>
                        </a:lnSpc>
                        <a:spcAft>
                          <a:spcPts val="0"/>
                        </a:spcAft>
                        <a:buFontTx/>
                        <a:buNone/>
                      </a:pPr>
                      <a:r>
                        <a:rPr lang="hu-HU" sz="1200" dirty="0">
                          <a:effectLst/>
                          <a:latin typeface="+mn-lt"/>
                          <a:ea typeface="Calibri"/>
                          <a:cs typeface="Times New Roman"/>
                        </a:rPr>
                        <a:t> - Falusi turizmus: falusi térségben történő vendégfogadás (jellemzően szállás-, étkezés-, és programszolgáltatás) a vidék jellegzetes életformájának, hagyományainak megismerésével, illetve a turisták aktív részvételével.</a:t>
                      </a:r>
                    </a:p>
                    <a:p>
                      <a:pPr>
                        <a:lnSpc>
                          <a:spcPct val="115000"/>
                        </a:lnSpc>
                        <a:spcAft>
                          <a:spcPts val="0"/>
                        </a:spcAft>
                      </a:pPr>
                      <a:r>
                        <a:rPr lang="hu-HU" sz="1200" dirty="0">
                          <a:effectLst/>
                          <a:latin typeface="+mn-lt"/>
                          <a:ea typeface="Calibri"/>
                          <a:cs typeface="Times New Roman"/>
                        </a:rPr>
                        <a:t>- </a:t>
                      </a:r>
                      <a:r>
                        <a:rPr lang="hu-HU" sz="1200" dirty="0" err="1">
                          <a:effectLst/>
                          <a:latin typeface="+mn-lt"/>
                          <a:ea typeface="Calibri"/>
                          <a:cs typeface="Times New Roman"/>
                        </a:rPr>
                        <a:t>Öko</a:t>
                      </a:r>
                      <a:r>
                        <a:rPr lang="hu-HU" sz="1200" dirty="0">
                          <a:effectLst/>
                          <a:latin typeface="+mn-lt"/>
                          <a:ea typeface="Calibri"/>
                          <a:cs typeface="Times New Roman"/>
                        </a:rPr>
                        <a:t>-turizmus: környező természeti és kulturális értékekre építő, ennek megőrzését és fejlődését elősegítő, a környezettudatos életmód megtapasztalását lehetővé tevő turisztikai forma, amely során a részt vevő szolgáltatók a helyi közösséggel együttműködésben dolgoznak.</a:t>
                      </a:r>
                      <a:endParaRPr lang="hu-HU" sz="1200" dirty="0">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4812036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ím 1">
            <a:extLst>
              <a:ext uri="{FF2B5EF4-FFF2-40B4-BE49-F238E27FC236}">
                <a16:creationId xmlns:a16="http://schemas.microsoft.com/office/drawing/2014/main" id="{F9C9480A-8FE0-8954-7176-E37AD74C2186}"/>
              </a:ext>
            </a:extLst>
          </p:cNvPr>
          <p:cNvSpPr>
            <a:spLocks noGrp="1"/>
          </p:cNvSpPr>
          <p:nvPr>
            <p:ph type="title"/>
          </p:nvPr>
        </p:nvSpPr>
        <p:spPr>
          <a:xfrm>
            <a:off x="457200" y="274638"/>
            <a:ext cx="8229600" cy="1143000"/>
          </a:xfrm>
          <a:solidFill>
            <a:schemeClr val="tx2">
              <a:lumMod val="20000"/>
              <a:lumOff val="80000"/>
            </a:schemeClr>
          </a:solidFill>
        </p:spPr>
        <p:txBody>
          <a:bodyPr>
            <a:normAutofit fontScale="90000"/>
          </a:bodyPr>
          <a:lstStyle/>
          <a:p>
            <a:br>
              <a:rPr lang="hu-HU" sz="4000" dirty="0"/>
            </a:br>
            <a:r>
              <a:rPr lang="hu-HU" sz="3100" dirty="0"/>
              <a:t>Gazdaságfejlesztés:</a:t>
            </a:r>
            <a:r>
              <a:rPr lang="hu-HU" sz="4000" dirty="0"/>
              <a:t> </a:t>
            </a:r>
            <a:r>
              <a:rPr lang="hu-HU" sz="2700" dirty="0"/>
              <a:t>1</a:t>
            </a:r>
            <a:r>
              <a:rPr lang="hu-HU" sz="4000" dirty="0"/>
              <a:t>.</a:t>
            </a:r>
            <a:r>
              <a:rPr kumimoji="0" lang="hu-HU" sz="2000" i="0" u="none" strike="noStrike" kern="1200" cap="none" spc="0" normalizeH="0" baseline="0" noProof="0" dirty="0">
                <a:ln>
                  <a:noFill/>
                </a:ln>
                <a:solidFill>
                  <a:srgbClr val="000000"/>
                </a:solidFill>
                <a:effectLst/>
                <a:uLnTx/>
                <a:uFillTx/>
                <a:latin typeface="Calibri" panose="020F0502020204030204" pitchFamily="34" charset="0"/>
                <a:ea typeface="+mj-ea"/>
                <a:cs typeface="+mj-cs"/>
              </a:rPr>
              <a:t>Helyi termékek előállításának és piacra jutásának,  valamint a  LEADER-térségi turizmus fejlesztésének támogatása</a:t>
            </a:r>
            <a:br>
              <a:rPr lang="hu-HU" dirty="0">
                <a:ea typeface="Calibri"/>
                <a:cs typeface="Times New Roman"/>
              </a:rPr>
            </a:br>
            <a:endParaRPr lang="hu-HU" dirty="0"/>
          </a:p>
        </p:txBody>
      </p:sp>
      <p:sp>
        <p:nvSpPr>
          <p:cNvPr id="4" name="Tartalom helye 3">
            <a:extLst>
              <a:ext uri="{FF2B5EF4-FFF2-40B4-BE49-F238E27FC236}">
                <a16:creationId xmlns:a16="http://schemas.microsoft.com/office/drawing/2014/main" id="{AD1FA939-CE9D-34F8-D035-9A6DB12D56D9}"/>
              </a:ext>
            </a:extLst>
          </p:cNvPr>
          <p:cNvSpPr>
            <a:spLocks noGrp="1"/>
          </p:cNvSpPr>
          <p:nvPr>
            <p:ph idx="1"/>
          </p:nvPr>
        </p:nvSpPr>
        <p:spPr/>
        <p:txBody>
          <a:bodyPr>
            <a:normAutofit fontScale="77500" lnSpcReduction="20000"/>
          </a:bodyPr>
          <a:lstStyle/>
          <a:p>
            <a:pPr marL="742950" lvl="1" indent="-285750" algn="just">
              <a:lnSpc>
                <a:spcPct val="107000"/>
              </a:lnSpc>
              <a:buFont typeface="Symbol" panose="05050102010706020507" pitchFamily="18" charset="2"/>
              <a:buChar char=""/>
            </a:pPr>
            <a:endParaRPr lang="hu-HU" sz="1800" dirty="0">
              <a:effectLst/>
              <a:latin typeface="Calibri" panose="020F0502020204030204" pitchFamily="34" charset="0"/>
              <a:ea typeface="Calibri" panose="020F0502020204030204" pitchFamily="34" charset="0"/>
              <a:cs typeface="Calibri" panose="020F0502020204030204" pitchFamily="34" charset="0"/>
            </a:endParaRPr>
          </a:p>
          <a:p>
            <a:pPr marL="457200" lvl="1" indent="0" algn="just">
              <a:lnSpc>
                <a:spcPct val="107000"/>
              </a:lnSpc>
              <a:buNone/>
            </a:pPr>
            <a:r>
              <a:rPr lang="hu-HU" sz="1800" b="1" dirty="0">
                <a:latin typeface="Calibri" panose="020F0502020204030204" pitchFamily="34" charset="0"/>
                <a:ea typeface="Calibri" panose="020F0502020204030204" pitchFamily="34" charset="0"/>
                <a:cs typeface="Calibri" panose="020F0502020204030204" pitchFamily="34" charset="0"/>
              </a:rPr>
              <a:t>Jogosultsági feltételek:</a:t>
            </a:r>
          </a:p>
          <a:p>
            <a:pPr marL="457200" lvl="1" indent="0" algn="just">
              <a:lnSpc>
                <a:spcPct val="107000"/>
              </a:lnSpc>
              <a:buNone/>
            </a:pPr>
            <a:r>
              <a:rPr lang="hu-HU" sz="1800" dirty="0">
                <a:latin typeface="Calibri" panose="020F0502020204030204" pitchFamily="34" charset="0"/>
                <a:ea typeface="Calibri" panose="020F0502020204030204" pitchFamily="34" charset="0"/>
                <a:cs typeface="Calibri" panose="020F0502020204030204" pitchFamily="34" charset="0"/>
              </a:rPr>
              <a:t>•	A Szentlőrinci és Szigetvári Járások területén székhellyel, telephellyel rendelkező mikróvállalkozás, lakóhellyel rendelkező őstermelő, önálló tevékenységet végző magánszemély, természetes személy.</a:t>
            </a:r>
          </a:p>
          <a:p>
            <a:pPr marL="457200" lvl="1" indent="0" algn="just">
              <a:lnSpc>
                <a:spcPct val="107000"/>
              </a:lnSpc>
              <a:buNone/>
            </a:pPr>
            <a:r>
              <a:rPr lang="hu-HU" sz="1800" b="1" dirty="0">
                <a:latin typeface="Calibri" panose="020F0502020204030204" pitchFamily="34" charset="0"/>
                <a:ea typeface="Calibri" panose="020F0502020204030204" pitchFamily="34" charset="0"/>
                <a:cs typeface="Calibri" panose="020F0502020204030204" pitchFamily="34" charset="0"/>
              </a:rPr>
              <a:t>Alapvető kritériumok: </a:t>
            </a:r>
          </a:p>
          <a:p>
            <a:pPr marL="457200" lvl="1" indent="0" algn="just">
              <a:lnSpc>
                <a:spcPct val="107000"/>
              </a:lnSpc>
              <a:buNone/>
            </a:pPr>
            <a:r>
              <a:rPr lang="hu-HU" sz="1800" dirty="0">
                <a:latin typeface="Calibri" panose="020F0502020204030204" pitchFamily="34" charset="0"/>
                <a:ea typeface="Calibri" panose="020F0502020204030204" pitchFamily="34" charset="0"/>
                <a:cs typeface="Calibri" panose="020F0502020204030204" pitchFamily="34" charset="0"/>
              </a:rPr>
              <a:t>•	Kizárólag a fogalommagyarázat szerinti helyi termék, kézműves termék előállítását, piacra-juttatását szolgáló tevékenységek támogathatók.</a:t>
            </a:r>
          </a:p>
          <a:p>
            <a:pPr marL="457200" lvl="1" indent="0" algn="just">
              <a:lnSpc>
                <a:spcPct val="107000"/>
              </a:lnSpc>
              <a:buNone/>
            </a:pPr>
            <a:r>
              <a:rPr lang="hu-HU" sz="1800" dirty="0">
                <a:latin typeface="Calibri" panose="020F0502020204030204" pitchFamily="34" charset="0"/>
                <a:ea typeface="Calibri" panose="020F0502020204030204" pitchFamily="34" charset="0"/>
                <a:cs typeface="Calibri" panose="020F0502020204030204" pitchFamily="34" charset="0"/>
              </a:rPr>
              <a:t>•	Kizárólag a fogalommagyarázat szerinti falusi, </a:t>
            </a:r>
            <a:r>
              <a:rPr lang="hu-HU" sz="1800" dirty="0" err="1">
                <a:latin typeface="Calibri" panose="020F0502020204030204" pitchFamily="34" charset="0"/>
                <a:ea typeface="Calibri" panose="020F0502020204030204" pitchFamily="34" charset="0"/>
                <a:cs typeface="Calibri" panose="020F0502020204030204" pitchFamily="34" charset="0"/>
              </a:rPr>
              <a:t>öko</a:t>
            </a:r>
            <a:r>
              <a:rPr lang="hu-HU" sz="1800" dirty="0">
                <a:latin typeface="Calibri" panose="020F0502020204030204" pitchFamily="34" charset="0"/>
                <a:ea typeface="Calibri" panose="020F0502020204030204" pitchFamily="34" charset="0"/>
                <a:cs typeface="Calibri" panose="020F0502020204030204" pitchFamily="34" charset="0"/>
              </a:rPr>
              <a:t>- és aktív-turisztikai fejlesztések támogathatók</a:t>
            </a:r>
          </a:p>
          <a:p>
            <a:pPr marL="457200" lvl="1" indent="0" algn="just">
              <a:lnSpc>
                <a:spcPct val="107000"/>
              </a:lnSpc>
              <a:buNone/>
            </a:pPr>
            <a:r>
              <a:rPr lang="hu-HU" sz="1800" b="1" dirty="0">
                <a:latin typeface="Calibri" panose="020F0502020204030204" pitchFamily="34" charset="0"/>
                <a:ea typeface="Calibri" panose="020F0502020204030204" pitchFamily="34" charset="0"/>
                <a:cs typeface="Calibri" panose="020F0502020204030204" pitchFamily="34" charset="0"/>
              </a:rPr>
              <a:t>Értékelési szempontok:</a:t>
            </a:r>
            <a:endParaRPr lang="hu-HU" sz="1800" b="1" dirty="0">
              <a:effectLst/>
              <a:latin typeface="Calibri" panose="020F0502020204030204" pitchFamily="34" charset="0"/>
              <a:ea typeface="Calibri" panose="020F0502020204030204" pitchFamily="34" charset="0"/>
              <a:cs typeface="Calibri" panose="020F0502020204030204" pitchFamily="34" charset="0"/>
            </a:endParaRPr>
          </a:p>
          <a:p>
            <a:pPr marL="742950" lvl="1" indent="-285750" algn="just">
              <a:lnSpc>
                <a:spcPct val="107000"/>
              </a:lnSpc>
              <a:buFont typeface="Symbol" panose="05050102010706020507" pitchFamily="18" charset="2"/>
              <a:buChar char=""/>
            </a:pPr>
            <a:r>
              <a:rPr lang="hu-HU" sz="1800" dirty="0">
                <a:effectLst/>
                <a:latin typeface="Calibri" panose="020F0502020204030204" pitchFamily="34" charset="0"/>
                <a:ea typeface="Calibri" panose="020F0502020204030204" pitchFamily="34" charset="0"/>
                <a:cs typeface="Calibri" panose="020F0502020204030204" pitchFamily="34" charset="0"/>
              </a:rPr>
              <a:t>fizikai/pénzügyi/környezeti megvalósíthatóság és fenntarthatóság,</a:t>
            </a: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buFont typeface="Symbol" panose="05050102010706020507" pitchFamily="18" charset="2"/>
              <a:buChar char=""/>
            </a:pPr>
            <a:r>
              <a:rPr lang="hu-HU" sz="1800" dirty="0">
                <a:effectLst/>
                <a:latin typeface="Calibri" panose="020F0502020204030204" pitchFamily="34" charset="0"/>
                <a:ea typeface="Calibri" panose="020F0502020204030204" pitchFamily="34" charset="0"/>
                <a:cs typeface="Calibri" panose="020F0502020204030204" pitchFamily="34" charset="0"/>
              </a:rPr>
              <a:t>projektterv minősége,</a:t>
            </a: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buFont typeface="Symbol" panose="05050102010706020507" pitchFamily="18" charset="2"/>
              <a:buChar char=""/>
            </a:pPr>
            <a:r>
              <a:rPr lang="hu-HU" sz="1800" dirty="0">
                <a:effectLst/>
                <a:latin typeface="Calibri" panose="020F0502020204030204" pitchFamily="34" charset="0"/>
                <a:ea typeface="Calibri" panose="020F0502020204030204" pitchFamily="34" charset="0"/>
                <a:cs typeface="Calibri" panose="020F0502020204030204" pitchFamily="34" charset="0"/>
              </a:rPr>
              <a:t>a működési terület környezeti, gazdasági és társadalmi jellemzőit,</a:t>
            </a: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buFont typeface="Symbol" panose="05050102010706020507" pitchFamily="18" charset="2"/>
              <a:buChar char=""/>
            </a:pPr>
            <a:r>
              <a:rPr lang="hu-HU" sz="1800" dirty="0">
                <a:effectLst/>
                <a:latin typeface="Calibri" panose="020F0502020204030204" pitchFamily="34" charset="0"/>
                <a:ea typeface="Calibri" panose="020F0502020204030204" pitchFamily="34" charset="0"/>
                <a:cs typeface="Calibri" panose="020F0502020204030204" pitchFamily="34" charset="0"/>
              </a:rPr>
              <a:t>a közösség bevonásának módja (projektgyűjtő adatlapok, stb.),</a:t>
            </a: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Font typeface="Symbol" panose="05050102010706020507" pitchFamily="18" charset="2"/>
              <a:buChar char=""/>
            </a:pPr>
            <a:r>
              <a:rPr lang="hu-HU" sz="1800" dirty="0">
                <a:effectLst/>
                <a:latin typeface="Calibri" panose="020F0502020204030204" pitchFamily="34" charset="0"/>
                <a:ea typeface="Calibri" panose="020F0502020204030204" pitchFamily="34" charset="0"/>
                <a:cs typeface="Calibri" panose="020F0502020204030204" pitchFamily="34" charset="0"/>
              </a:rPr>
              <a:t>humán erőforrás. </a:t>
            </a:r>
          </a:p>
          <a:p>
            <a:pPr marL="457200" lvl="1" indent="0" algn="just">
              <a:lnSpc>
                <a:spcPct val="107000"/>
              </a:lnSpc>
              <a:spcAft>
                <a:spcPts val="800"/>
              </a:spcAft>
              <a:buNone/>
            </a:pPr>
            <a:r>
              <a:rPr lang="hu-HU" sz="1800" b="1" dirty="0">
                <a:latin typeface="Calibri" panose="020F0502020204030204" pitchFamily="34" charset="0"/>
                <a:ea typeface="Calibri" panose="020F0502020204030204" pitchFamily="34" charset="0"/>
                <a:cs typeface="Calibri" panose="020F0502020204030204" pitchFamily="34" charset="0"/>
              </a:rPr>
              <a:t>Speciális kritérium: </a:t>
            </a:r>
            <a:r>
              <a:rPr lang="hu-HU" sz="1800" b="0" dirty="0">
                <a:solidFill>
                  <a:schemeClr val="tx1"/>
                </a:solidFill>
                <a:effectLst/>
                <a:latin typeface="+mn-lt"/>
                <a:ea typeface="Calibri"/>
                <a:cs typeface="Times New Roman"/>
              </a:rPr>
              <a:t>Méztermelés esetén csak a 10/2024 (III.25.) AM rendeletben (amely a Közös Agrárpolitika (KAP) Méhészeti támogatásait tartalmazza) nem támogatható eszközök, illetve , kiszereléshez és piaci értékesítéshez kapcsolódó eszközök támogathatóak. </a:t>
            </a:r>
            <a:endParaRPr lang="hu-HU" sz="1800" b="0" dirty="0">
              <a:solidFill>
                <a:schemeClr val="tx1"/>
              </a:solidFill>
              <a:effectLst/>
              <a:latin typeface="Calibri"/>
              <a:ea typeface="Calibri"/>
              <a:cs typeface="Times New Roman"/>
            </a:endParaRPr>
          </a:p>
          <a:p>
            <a:pPr marL="457200" lvl="1" indent="0" algn="just">
              <a:lnSpc>
                <a:spcPct val="107000"/>
              </a:lnSpc>
              <a:spcAft>
                <a:spcPts val="800"/>
              </a:spcAft>
              <a:buNone/>
            </a:pPr>
            <a:endParaRPr lang="hu-HU" sz="1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hu-HU" dirty="0"/>
          </a:p>
        </p:txBody>
      </p:sp>
    </p:spTree>
    <p:extLst>
      <p:ext uri="{BB962C8B-B14F-4D97-AF65-F5344CB8AC3E}">
        <p14:creationId xmlns:p14="http://schemas.microsoft.com/office/powerpoint/2010/main" val="42745105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1939916"/>
          </a:xfrm>
        </p:spPr>
        <p:txBody>
          <a:bodyPr>
            <a:normAutofit fontScale="90000"/>
          </a:bodyPr>
          <a:lstStyle/>
          <a:p>
            <a:pPr>
              <a:defRPr/>
            </a:pPr>
            <a:r>
              <a:rPr lang="hu-HU"/>
              <a:t>Köszönöm </a:t>
            </a:r>
            <a:r>
              <a:rPr lang="hu-HU" dirty="0"/>
              <a:t>figyelmüket!</a:t>
            </a:r>
            <a:br>
              <a:rPr lang="hu-HU" dirty="0"/>
            </a:br>
            <a:r>
              <a:rPr lang="hu-HU" dirty="0"/>
              <a:t>Rajczi Román munkaszervezet-vezető, </a:t>
            </a:r>
          </a:p>
        </p:txBody>
      </p:sp>
      <p:sp>
        <p:nvSpPr>
          <p:cNvPr id="3" name="Tartalom helye 2"/>
          <p:cNvSpPr>
            <a:spLocks noGrp="1"/>
          </p:cNvSpPr>
          <p:nvPr>
            <p:ph idx="1"/>
          </p:nvPr>
        </p:nvSpPr>
        <p:spPr>
          <a:xfrm>
            <a:off x="457200" y="2357431"/>
            <a:ext cx="8229600" cy="1719641"/>
          </a:xfrm>
        </p:spPr>
        <p:txBody>
          <a:bodyPr>
            <a:normAutofit/>
          </a:bodyPr>
          <a:lstStyle/>
          <a:p>
            <a:pPr marL="0" indent="0" algn="ctr">
              <a:buNone/>
            </a:pPr>
            <a:r>
              <a:rPr lang="hu-HU" sz="1800" dirty="0"/>
              <a:t>Elérhetőségek:</a:t>
            </a:r>
          </a:p>
          <a:p>
            <a:pPr marL="0" indent="0" algn="ctr">
              <a:buNone/>
            </a:pPr>
            <a:r>
              <a:rPr lang="hu-HU" sz="1800" dirty="0" err="1">
                <a:hlinkClick r:id="rId2"/>
              </a:rPr>
              <a:t>szinergialeader</a:t>
            </a:r>
            <a:r>
              <a:rPr lang="hu-HU" sz="1800" dirty="0">
                <a:hlinkClick r:id="rId2"/>
              </a:rPr>
              <a:t>@</a:t>
            </a:r>
            <a:r>
              <a:rPr lang="hu-HU" sz="1800" dirty="0" err="1">
                <a:hlinkClick r:id="rId2"/>
              </a:rPr>
              <a:t>gmail.com</a:t>
            </a:r>
            <a:r>
              <a:rPr lang="hu-HU" sz="1800" dirty="0"/>
              <a:t>,</a:t>
            </a:r>
          </a:p>
          <a:p>
            <a:pPr marL="0" indent="0" algn="ctr">
              <a:buNone/>
            </a:pPr>
            <a:r>
              <a:rPr lang="hu-HU" sz="1800" dirty="0"/>
              <a:t>  </a:t>
            </a:r>
            <a:r>
              <a:rPr lang="hu-HU" sz="1800" dirty="0" err="1"/>
              <a:t>www.leaderszinergia.hu</a:t>
            </a:r>
            <a:r>
              <a:rPr lang="hu-HU" sz="1800" dirty="0"/>
              <a:t>, </a:t>
            </a:r>
          </a:p>
          <a:p>
            <a:pPr marL="0" indent="0" algn="ctr">
              <a:buNone/>
            </a:pPr>
            <a:r>
              <a:rPr lang="hu-HU" sz="1800" dirty="0"/>
              <a:t>73/ 312-511</a:t>
            </a:r>
          </a:p>
          <a:p>
            <a:pPr marL="0" indent="0" algn="ctr">
              <a:buNone/>
            </a:pPr>
            <a:r>
              <a:rPr lang="hu-HU" sz="1800" dirty="0"/>
              <a:t>20</a:t>
            </a:r>
            <a:r>
              <a:rPr lang="hu-HU" sz="1800"/>
              <a:t>/ 4342-707</a:t>
            </a:r>
            <a:endParaRPr lang="hu-HU" sz="1800" dirty="0"/>
          </a:p>
          <a:p>
            <a:pPr>
              <a:buNone/>
            </a:pPr>
            <a:endParaRPr lang="hu-HU" dirty="0"/>
          </a:p>
        </p:txBody>
      </p:sp>
      <p:pic>
        <p:nvPicPr>
          <p:cNvPr id="4" name="Kép 3" descr="EMVA logo.jpg"/>
          <p:cNvPicPr>
            <a:picLocks noChangeAspect="1"/>
          </p:cNvPicPr>
          <p:nvPr/>
        </p:nvPicPr>
        <p:blipFill>
          <a:blip r:embed="rId3"/>
          <a:stretch>
            <a:fillRect/>
          </a:stretch>
        </p:blipFill>
        <p:spPr>
          <a:xfrm>
            <a:off x="500034" y="5429264"/>
            <a:ext cx="2672720" cy="826775"/>
          </a:xfrm>
          <a:prstGeom prst="rect">
            <a:avLst/>
          </a:prstGeom>
        </p:spPr>
      </p:pic>
      <p:pic>
        <p:nvPicPr>
          <p:cNvPr id="5" name="Kép 4" descr="leader logo.png"/>
          <p:cNvPicPr>
            <a:picLocks noChangeAspect="1"/>
          </p:cNvPicPr>
          <p:nvPr/>
        </p:nvPicPr>
        <p:blipFill>
          <a:blip r:embed="rId4" cstate="print"/>
          <a:stretch>
            <a:fillRect/>
          </a:stretch>
        </p:blipFill>
        <p:spPr>
          <a:xfrm>
            <a:off x="7380312" y="5286388"/>
            <a:ext cx="936104" cy="96210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61273" y="0"/>
            <a:ext cx="8229600" cy="1124744"/>
          </a:xfrm>
          <a:solidFill>
            <a:schemeClr val="tx2">
              <a:lumMod val="20000"/>
              <a:lumOff val="80000"/>
            </a:schemeClr>
          </a:solidFill>
        </p:spPr>
        <p:txBody>
          <a:bodyPr>
            <a:normAutofit fontScale="90000"/>
          </a:bodyPr>
          <a:lstStyle/>
          <a:p>
            <a:br>
              <a:rPr lang="hu-HU" sz="4000" dirty="0"/>
            </a:br>
            <a:r>
              <a:rPr lang="hu-HU" sz="4000" dirty="0"/>
              <a:t>Gazdaságfejlesztés:</a:t>
            </a:r>
            <a:r>
              <a:rPr lang="hu-HU" sz="3100" dirty="0"/>
              <a:t>2</a:t>
            </a:r>
            <a:r>
              <a:rPr lang="hu-HU" sz="2200" dirty="0"/>
              <a:t>.Mikróvállalkozások fej</a:t>
            </a:r>
            <a:r>
              <a:rPr lang="hu-HU" sz="2200" i="0" u="none" strike="noStrike" dirty="0">
                <a:solidFill>
                  <a:srgbClr val="000000"/>
                </a:solidFill>
                <a:effectLst/>
                <a:latin typeface="Calibri" panose="020F0502020204030204" pitchFamily="34" charset="0"/>
              </a:rPr>
              <a:t>lesztésének támogatása</a:t>
            </a:r>
            <a:r>
              <a:rPr lang="hu-HU" sz="2200" dirty="0"/>
              <a:t> </a:t>
            </a:r>
            <a:br>
              <a:rPr lang="hu-HU" dirty="0">
                <a:ea typeface="Calibri"/>
                <a:cs typeface="Times New Roman"/>
              </a:rPr>
            </a:br>
            <a:endParaRPr lang="hu-HU"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val="1767326857"/>
              </p:ext>
            </p:extLst>
          </p:nvPr>
        </p:nvGraphicFramePr>
        <p:xfrm>
          <a:off x="395536" y="1412776"/>
          <a:ext cx="8424936" cy="5356282"/>
        </p:xfrm>
        <a:graphic>
          <a:graphicData uri="http://schemas.openxmlformats.org/drawingml/2006/table">
            <a:tbl>
              <a:tblPr firstRow="1" firstCol="1" bandRow="1">
                <a:tableStyleId>{5C22544A-7EE6-4342-B048-85BDC9FD1C3A}</a:tableStyleId>
              </a:tblPr>
              <a:tblGrid>
                <a:gridCol w="1327113">
                  <a:extLst>
                    <a:ext uri="{9D8B030D-6E8A-4147-A177-3AD203B41FA5}">
                      <a16:colId xmlns:a16="http://schemas.microsoft.com/office/drawing/2014/main" val="20000"/>
                    </a:ext>
                  </a:extLst>
                </a:gridCol>
                <a:gridCol w="7097823">
                  <a:extLst>
                    <a:ext uri="{9D8B030D-6E8A-4147-A177-3AD203B41FA5}">
                      <a16:colId xmlns:a16="http://schemas.microsoft.com/office/drawing/2014/main" val="20001"/>
                    </a:ext>
                  </a:extLst>
                </a:gridCol>
              </a:tblGrid>
              <a:tr h="2279274">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hu-HU" sz="1400" dirty="0">
                          <a:effectLst/>
                        </a:rPr>
                        <a:t>Választható önállóan támogatható  tevékenységek</a:t>
                      </a:r>
                      <a:endParaRPr lang="hu-HU" sz="1400" dirty="0">
                        <a:effectLst/>
                        <a:latin typeface="+mn-lt"/>
                        <a:ea typeface="Calibri"/>
                        <a:cs typeface="Times New Roman"/>
                      </a:endParaRPr>
                    </a:p>
                    <a:p>
                      <a:pPr>
                        <a:lnSpc>
                          <a:spcPct val="115000"/>
                        </a:lnSpc>
                        <a:spcAft>
                          <a:spcPts val="0"/>
                        </a:spcAft>
                      </a:pPr>
                      <a:endParaRPr lang="hu-HU" sz="1400" dirty="0">
                        <a:effectLst/>
                        <a:latin typeface="Calibri"/>
                        <a:ea typeface="Calibri"/>
                        <a:cs typeface="Times New Roman"/>
                      </a:endParaRPr>
                    </a:p>
                  </a:txBody>
                  <a:tcPr marL="68580" marR="68580" marT="0" marB="0"/>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u-HU" sz="1600" b="0" i="0" u="none" strike="noStrike" kern="1200" baseline="0" dirty="0">
                          <a:solidFill>
                            <a:schemeClr val="tx1"/>
                          </a:solidFill>
                          <a:latin typeface="+mn-lt"/>
                          <a:ea typeface="+mn-ea"/>
                          <a:cs typeface="+mn-cs"/>
                        </a:rPr>
                        <a:t>A kedvezményezett meglévő és/vagy új tevékenységéhez kapcsolódó már meglévő épületek, építmények felújítása, bővítése átalakítása a megújuló energiaforrást hasznosító technológiák alkalmazásán kívül. </a:t>
                      </a:r>
                    </a:p>
                    <a:p>
                      <a:pPr marL="285750" indent="-285750">
                        <a:buFont typeface="Arial" panose="020B0604020202020204" pitchFamily="34" charset="0"/>
                        <a:buChar char="•"/>
                      </a:pPr>
                      <a:r>
                        <a:rPr lang="hu-HU" sz="1600" b="0" i="0" u="none" strike="noStrike" kern="1200" baseline="0" dirty="0">
                          <a:solidFill>
                            <a:schemeClr val="dk1"/>
                          </a:solidFill>
                          <a:latin typeface="+mn-lt"/>
                          <a:ea typeface="+mn-ea"/>
                          <a:cs typeface="+mn-cs"/>
                        </a:rPr>
                        <a:t>A kedvezményezett meglévő és/vagy új tevékenységéhez kapcsolódó új eszköz és/vagy új gépbeszerzés. </a:t>
                      </a:r>
                    </a:p>
                    <a:p>
                      <a:pPr marL="285750" indent="-285750">
                        <a:buFont typeface="Arial" panose="020B0604020202020204" pitchFamily="34" charset="0"/>
                        <a:buChar char="•"/>
                      </a:pPr>
                      <a:r>
                        <a:rPr lang="hu-HU" sz="1600" b="0" i="0" u="none" strike="noStrike" kern="1200" baseline="0" dirty="0">
                          <a:solidFill>
                            <a:schemeClr val="dk1"/>
                          </a:solidFill>
                          <a:latin typeface="+mn-lt"/>
                          <a:ea typeface="+mn-ea"/>
                          <a:cs typeface="+mn-cs"/>
                        </a:rPr>
                        <a:t> A kedvezményezett meglévő és/vagy új tevékenységéhez kapcsolódó már meglévő épületek, építmények energetikai korszerűsítése.</a:t>
                      </a:r>
                    </a:p>
                    <a:p>
                      <a:pPr marL="285750" indent="-285750">
                        <a:buFont typeface="Arial" panose="020B0604020202020204" pitchFamily="34" charset="0"/>
                        <a:buChar char="•"/>
                      </a:pPr>
                      <a:r>
                        <a:rPr lang="hu-HU" sz="1600" b="0" i="0" u="none" strike="noStrike" kern="1200" baseline="0" dirty="0">
                          <a:solidFill>
                            <a:schemeClr val="dk1"/>
                          </a:solidFill>
                          <a:latin typeface="+mn-lt"/>
                          <a:ea typeface="+mn-ea"/>
                          <a:cs typeface="+mn-cs"/>
                        </a:rPr>
                        <a:t>A kedvezményezett meglévő és/vagy új tevékenységéhez kapcsolódó megújuló energiaforrást hasznosító technológiák alkalmazása.</a:t>
                      </a:r>
                    </a:p>
                  </a:txBody>
                  <a:tcPr marL="68580" marR="68580" marT="0" marB="0">
                    <a:solidFill>
                      <a:schemeClr val="accent1">
                        <a:lumMod val="20000"/>
                        <a:lumOff val="80000"/>
                      </a:schemeClr>
                    </a:solidFill>
                  </a:tcPr>
                </a:tc>
                <a:extLst>
                  <a:ext uri="{0D108BD9-81ED-4DB2-BD59-A6C34878D82A}">
                    <a16:rowId xmlns:a16="http://schemas.microsoft.com/office/drawing/2014/main" val="10000"/>
                  </a:ext>
                </a:extLst>
              </a:tr>
              <a:tr h="625841">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hu-HU" sz="1000" b="1" i="0" u="none" strike="noStrike" kern="1200" baseline="0" dirty="0">
                          <a:solidFill>
                            <a:schemeClr val="lt1"/>
                          </a:solidFill>
                          <a:latin typeface="+mn-lt"/>
                          <a:ea typeface="+mn-ea"/>
                          <a:cs typeface="+mn-cs"/>
                        </a:rPr>
                        <a:t>Kötelezően megvalósítandó, önállóan nem támogatható tevékenységek</a:t>
                      </a:r>
                      <a:endParaRPr lang="hu-HU" sz="1000" dirty="0">
                        <a:effectLst/>
                        <a:latin typeface="Calibri"/>
                        <a:ea typeface="Calibri"/>
                        <a:cs typeface="Times New Roman"/>
                      </a:endParaRPr>
                    </a:p>
                  </a:txBody>
                  <a:tcPr marL="68580" marR="68580" marT="0" marB="0"/>
                </a:tc>
                <a:tc>
                  <a:txBody>
                    <a:bodyPr/>
                    <a:lstStyle/>
                    <a:p>
                      <a:pPr marL="285750" indent="-285750">
                        <a:buFont typeface="Arial" panose="020B0604020202020204" pitchFamily="34" charset="0"/>
                        <a:buChar char="•"/>
                      </a:pPr>
                      <a:r>
                        <a:rPr lang="hu-HU" sz="1600" dirty="0">
                          <a:effectLst/>
                          <a:latin typeface="Calibri"/>
                          <a:ea typeface="Calibri"/>
                          <a:cs typeface="Times New Roman"/>
                        </a:rPr>
                        <a:t>Kötelező nyilvánosság költségei</a:t>
                      </a:r>
                    </a:p>
                  </a:txBody>
                  <a:tcPr marL="68580" marR="68580" marT="0" marB="0">
                    <a:solidFill>
                      <a:schemeClr val="accent1">
                        <a:lumMod val="20000"/>
                        <a:lumOff val="80000"/>
                      </a:schemeClr>
                    </a:solidFill>
                  </a:tcPr>
                </a:tc>
                <a:extLst>
                  <a:ext uri="{0D108BD9-81ED-4DB2-BD59-A6C34878D82A}">
                    <a16:rowId xmlns:a16="http://schemas.microsoft.com/office/drawing/2014/main" val="10001"/>
                  </a:ext>
                </a:extLst>
              </a:tr>
              <a:tr h="2210995">
                <a:tc>
                  <a:txBody>
                    <a:bodyPr/>
                    <a:lstStyle/>
                    <a:p>
                      <a:pPr>
                        <a:lnSpc>
                          <a:spcPct val="115000"/>
                        </a:lnSpc>
                        <a:spcAft>
                          <a:spcPts val="0"/>
                        </a:spcAft>
                      </a:pPr>
                      <a:r>
                        <a:rPr lang="hu-HU" sz="1400" b="1" i="0" u="none" strike="noStrike" kern="1200" baseline="0" dirty="0">
                          <a:solidFill>
                            <a:schemeClr val="lt1"/>
                          </a:solidFill>
                          <a:latin typeface="+mn-lt"/>
                          <a:ea typeface="+mn-ea"/>
                          <a:cs typeface="+mn-cs"/>
                        </a:rPr>
                        <a:t>Önállóan nem támogatható tevékenységek</a:t>
                      </a:r>
                      <a:endParaRPr lang="hu-HU" sz="1400" dirty="0">
                        <a:effectLst/>
                        <a:latin typeface="Calibri"/>
                        <a:ea typeface="Calibri"/>
                        <a:cs typeface="Times New Roman"/>
                      </a:endParaRPr>
                    </a:p>
                  </a:txBody>
                  <a:tcPr marL="68580" marR="68580" marT="0" marB="0"/>
                </a:tc>
                <a:tc>
                  <a:txBody>
                    <a:bodyPr/>
                    <a:lstStyle/>
                    <a:p>
                      <a:pPr marL="285750" indent="-285750">
                        <a:buFont typeface="Arial" panose="020B0604020202020204" pitchFamily="34" charset="0"/>
                        <a:buChar char="•"/>
                      </a:pPr>
                      <a:r>
                        <a:rPr lang="hu-HU" sz="1600" dirty="0">
                          <a:effectLst/>
                          <a:latin typeface="+mn-lt"/>
                          <a:ea typeface="Calibri"/>
                          <a:cs typeface="Times New Roman"/>
                        </a:rPr>
                        <a:t>Művelet előkészítési és megvalósítási időszakában végzett műveletmenedzsment tevékenyéghez igénybe vett szakértői szolgáltatás díja.</a:t>
                      </a:r>
                    </a:p>
                    <a:p>
                      <a:pPr marL="285750" indent="-285750">
                        <a:buFont typeface="Arial" panose="020B0604020202020204" pitchFamily="34" charset="0"/>
                        <a:buChar char="•"/>
                      </a:pPr>
                      <a:r>
                        <a:rPr lang="hu-HU" sz="1600" dirty="0">
                          <a:effectLst/>
                          <a:latin typeface="+mn-lt"/>
                          <a:ea typeface="Calibri"/>
                          <a:cs typeface="Times New Roman"/>
                        </a:rPr>
                        <a:t>A vállalkozás számára szükséges képzéseken való részvétel.</a:t>
                      </a:r>
                    </a:p>
                    <a:p>
                      <a:pPr marL="285750" indent="-285750">
                        <a:buFont typeface="Arial" panose="020B0604020202020204" pitchFamily="34" charset="0"/>
                        <a:buChar char="•"/>
                      </a:pPr>
                      <a:r>
                        <a:rPr lang="hu-HU" sz="1600" dirty="0">
                          <a:effectLst/>
                          <a:latin typeface="+mn-lt"/>
                          <a:ea typeface="Calibri"/>
                          <a:cs typeface="Times New Roman"/>
                        </a:rPr>
                        <a:t>Építési, műszaki ellenőri szolgáltatás díja ide nem értve a Tanácsadó Mérnökök Nemzetközi Szövetsége (FIDIC)mérnöki költségeit.</a:t>
                      </a:r>
                    </a:p>
                    <a:p>
                      <a:pPr marL="285750" indent="-285750">
                        <a:buFont typeface="Arial" panose="020B0604020202020204" pitchFamily="34" charset="0"/>
                        <a:buChar char="•"/>
                      </a:pPr>
                      <a:r>
                        <a:rPr lang="hu-HU" sz="1600" dirty="0">
                          <a:effectLst/>
                          <a:latin typeface="+mn-lt"/>
                          <a:ea typeface="Calibri"/>
                          <a:cs typeface="Times New Roman"/>
                        </a:rPr>
                        <a:t>Immateriális javak beszerzése. (a vállalkozás működéséhez szükséges pl. vállalatirányítási, készletnyilvántartási szoftverek beszerzése)</a:t>
                      </a:r>
                      <a:endParaRPr lang="hu-HU" sz="1600" dirty="0">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789579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F8867-BFB7-2BC0-160C-1E7AD3381509}"/>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5F80DDA4-5CA0-A0B3-5411-9208BEB2C040}"/>
              </a:ext>
            </a:extLst>
          </p:cNvPr>
          <p:cNvSpPr>
            <a:spLocks noGrp="1"/>
          </p:cNvSpPr>
          <p:nvPr>
            <p:ph type="title"/>
          </p:nvPr>
        </p:nvSpPr>
        <p:spPr>
          <a:xfrm>
            <a:off x="561273" y="0"/>
            <a:ext cx="8229600" cy="1124744"/>
          </a:xfrm>
          <a:solidFill>
            <a:schemeClr val="tx2">
              <a:lumMod val="20000"/>
              <a:lumOff val="80000"/>
            </a:schemeClr>
          </a:solidFill>
        </p:spPr>
        <p:txBody>
          <a:bodyPr>
            <a:normAutofit fontScale="90000"/>
          </a:bodyPr>
          <a:lstStyle/>
          <a:p>
            <a:br>
              <a:rPr lang="hu-HU" sz="4000" dirty="0"/>
            </a:br>
            <a:r>
              <a:rPr lang="hu-HU" sz="4000" dirty="0"/>
              <a:t>Gazdaságfejlesztés:</a:t>
            </a:r>
            <a:r>
              <a:rPr lang="hu-HU" sz="3100" dirty="0"/>
              <a:t>2</a:t>
            </a:r>
            <a:r>
              <a:rPr lang="hu-HU" sz="2200" dirty="0"/>
              <a:t>.Mikróvállalkozások fej</a:t>
            </a:r>
            <a:r>
              <a:rPr lang="hu-HU" sz="2200" i="0" u="none" strike="noStrike" dirty="0">
                <a:solidFill>
                  <a:srgbClr val="000000"/>
                </a:solidFill>
                <a:effectLst/>
                <a:latin typeface="Calibri" panose="020F0502020204030204" pitchFamily="34" charset="0"/>
              </a:rPr>
              <a:t>lesztésének támogatása</a:t>
            </a:r>
            <a:r>
              <a:rPr lang="hu-HU" sz="2200" dirty="0"/>
              <a:t> </a:t>
            </a:r>
            <a:br>
              <a:rPr lang="hu-HU" dirty="0">
                <a:ea typeface="Calibri"/>
                <a:cs typeface="Times New Roman"/>
              </a:rPr>
            </a:br>
            <a:endParaRPr lang="hu-HU" dirty="0"/>
          </a:p>
        </p:txBody>
      </p:sp>
      <p:graphicFrame>
        <p:nvGraphicFramePr>
          <p:cNvPr id="4" name="Tartalom helye 3">
            <a:extLst>
              <a:ext uri="{FF2B5EF4-FFF2-40B4-BE49-F238E27FC236}">
                <a16:creationId xmlns:a16="http://schemas.microsoft.com/office/drawing/2014/main" id="{7A00D18E-8C1D-B268-A82D-1BA470FF58D7}"/>
              </a:ext>
            </a:extLst>
          </p:cNvPr>
          <p:cNvGraphicFramePr>
            <a:graphicFrameLocks noGrp="1"/>
          </p:cNvGraphicFramePr>
          <p:nvPr>
            <p:ph idx="1"/>
            <p:extLst>
              <p:ext uri="{D42A27DB-BD31-4B8C-83A1-F6EECF244321}">
                <p14:modId xmlns:p14="http://schemas.microsoft.com/office/powerpoint/2010/main" val="2983285521"/>
              </p:ext>
            </p:extLst>
          </p:nvPr>
        </p:nvGraphicFramePr>
        <p:xfrm>
          <a:off x="395536" y="1412776"/>
          <a:ext cx="8424936" cy="3168352"/>
        </p:xfrm>
        <a:graphic>
          <a:graphicData uri="http://schemas.openxmlformats.org/drawingml/2006/table">
            <a:tbl>
              <a:tblPr firstRow="1" firstCol="1" bandRow="1">
                <a:tableStyleId>{5C22544A-7EE6-4342-B048-85BDC9FD1C3A}</a:tableStyleId>
              </a:tblPr>
              <a:tblGrid>
                <a:gridCol w="1327113">
                  <a:extLst>
                    <a:ext uri="{9D8B030D-6E8A-4147-A177-3AD203B41FA5}">
                      <a16:colId xmlns:a16="http://schemas.microsoft.com/office/drawing/2014/main" val="20000"/>
                    </a:ext>
                  </a:extLst>
                </a:gridCol>
                <a:gridCol w="7097823">
                  <a:extLst>
                    <a:ext uri="{9D8B030D-6E8A-4147-A177-3AD203B41FA5}">
                      <a16:colId xmlns:a16="http://schemas.microsoft.com/office/drawing/2014/main" val="20001"/>
                    </a:ext>
                  </a:extLst>
                </a:gridCol>
              </a:tblGrid>
              <a:tr h="3168352">
                <a:tc>
                  <a:txBody>
                    <a:bodyPr/>
                    <a:lstStyle/>
                    <a:p>
                      <a:pPr>
                        <a:lnSpc>
                          <a:spcPct val="115000"/>
                        </a:lnSpc>
                        <a:spcAft>
                          <a:spcPts val="0"/>
                        </a:spcAft>
                      </a:pPr>
                      <a:r>
                        <a:rPr lang="hu-HU" sz="1400" b="1" i="0" u="none" strike="noStrike" kern="1200" baseline="0" dirty="0">
                          <a:solidFill>
                            <a:schemeClr val="lt1"/>
                          </a:solidFill>
                          <a:latin typeface="+mn-lt"/>
                          <a:ea typeface="+mn-ea"/>
                          <a:cs typeface="+mn-cs"/>
                        </a:rPr>
                        <a:t>Önállóan nem támogatható tevékenységek</a:t>
                      </a:r>
                      <a:endParaRPr lang="hu-HU" sz="1400" dirty="0">
                        <a:effectLst/>
                        <a:latin typeface="Calibri"/>
                        <a:ea typeface="Calibri"/>
                        <a:cs typeface="Times New Roman"/>
                      </a:endParaRPr>
                    </a:p>
                  </a:txBody>
                  <a:tcPr marL="68580" marR="68580" marT="0" marB="0"/>
                </a:tc>
                <a:tc>
                  <a:txBody>
                    <a:bodyPr/>
                    <a:lstStyle/>
                    <a:p>
                      <a:pPr marL="285750" indent="-285750">
                        <a:buFont typeface="Arial" panose="020B0604020202020204" pitchFamily="34" charset="0"/>
                        <a:buChar char="•"/>
                      </a:pPr>
                      <a:r>
                        <a:rPr lang="hu-HU" sz="1600" b="0" dirty="0">
                          <a:solidFill>
                            <a:schemeClr val="tx1"/>
                          </a:solidFill>
                          <a:effectLst/>
                          <a:latin typeface="+mn-lt"/>
                          <a:ea typeface="Calibri"/>
                          <a:cs typeface="Times New Roman"/>
                        </a:rPr>
                        <a:t>Minőségbiztosítási rendszerek bevezetése, igénybevétele.</a:t>
                      </a:r>
                    </a:p>
                    <a:p>
                      <a:pPr marL="285750" indent="-285750">
                        <a:buFont typeface="Arial" panose="020B0604020202020204" pitchFamily="34" charset="0"/>
                        <a:buChar char="•"/>
                      </a:pPr>
                      <a:r>
                        <a:rPr lang="hu-HU" sz="1600" b="0" dirty="0">
                          <a:solidFill>
                            <a:schemeClr val="tx1"/>
                          </a:solidFill>
                          <a:effectLst/>
                          <a:latin typeface="+mn-lt"/>
                          <a:ea typeface="Calibri"/>
                          <a:cs typeface="Times New Roman"/>
                        </a:rPr>
                        <a:t>Szükséges engedélyezési dokumentumok, műszaki tervek, kiviteli és tendertervek és ezek hatósági díjának (illeték, igazgatási szolgáltatási díj, egyéb eljárási költség) költségei, ideértve a művelési ág váltását, művelési ágból való kivétel adminisztratív költségét is, figyelembe véve a felhívás 4.1.2. fejezetében meghatározottakat.</a:t>
                      </a:r>
                    </a:p>
                    <a:p>
                      <a:pPr marL="285750" indent="-285750">
                        <a:buFont typeface="Arial" panose="020B0604020202020204" pitchFamily="34" charset="0"/>
                        <a:buChar char="•"/>
                      </a:pPr>
                      <a:r>
                        <a:rPr lang="hu-HU" sz="1600" b="0" dirty="0">
                          <a:solidFill>
                            <a:schemeClr val="tx1"/>
                          </a:solidFill>
                          <a:effectLst/>
                          <a:latin typeface="+mn-lt"/>
                          <a:ea typeface="Calibri"/>
                          <a:cs typeface="Times New Roman"/>
                        </a:rPr>
                        <a:t>Marketing és reklámköltségek.(pl.arculattervezés, kiadványok, szórólapok, reklámanyagok, weboldal létrehozásának, vagy fejlesztésének költségei)</a:t>
                      </a:r>
                    </a:p>
                    <a:p>
                      <a:pPr marL="285750" indent="-285750">
                        <a:buFont typeface="Arial" panose="020B0604020202020204" pitchFamily="34" charset="0"/>
                        <a:buChar char="•"/>
                      </a:pPr>
                      <a:r>
                        <a:rPr lang="hu-HU" sz="1600" b="0" dirty="0">
                          <a:solidFill>
                            <a:schemeClr val="tx1"/>
                          </a:solidFill>
                          <a:effectLst/>
                          <a:latin typeface="+mn-lt"/>
                          <a:ea typeface="Calibri"/>
                          <a:cs typeface="Times New Roman"/>
                        </a:rPr>
                        <a:t>A beszerzett eszközök és/vagy gépek beépítéséhez, felszereléséhez, beüzemeléséhez kapcsolódó, kizárólag szereléssel járó építési tevékenység</a:t>
                      </a:r>
                    </a:p>
                    <a:p>
                      <a:pPr marL="285750" indent="-285750">
                        <a:buFont typeface="Arial" panose="020B0604020202020204" pitchFamily="34" charset="0"/>
                        <a:buChar char="•"/>
                      </a:pPr>
                      <a:endParaRPr lang="hu-HU" sz="1600" b="0" dirty="0">
                        <a:solidFill>
                          <a:schemeClr val="tx1"/>
                        </a:solidFill>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863401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332656"/>
            <a:ext cx="8229600" cy="1008112"/>
          </a:xfrm>
          <a:solidFill>
            <a:schemeClr val="tx2">
              <a:lumMod val="20000"/>
              <a:lumOff val="80000"/>
            </a:schemeClr>
          </a:solidFill>
        </p:spPr>
        <p:txBody>
          <a:bodyPr>
            <a:normAutofit fontScale="90000"/>
          </a:bodyPr>
          <a:lstStyle/>
          <a:p>
            <a:br>
              <a:rPr lang="hu-HU" sz="4000" dirty="0"/>
            </a:br>
            <a:r>
              <a:rPr lang="hu-HU" sz="4000" dirty="0"/>
              <a:t>Gazdaságfejlesztés:</a:t>
            </a:r>
            <a:r>
              <a:rPr lang="hu-HU" sz="3100" dirty="0"/>
              <a:t>2</a:t>
            </a:r>
            <a:r>
              <a:rPr lang="hu-HU" sz="4000" dirty="0"/>
              <a:t>.</a:t>
            </a:r>
            <a:r>
              <a:rPr lang="hu-HU" sz="2700" dirty="0"/>
              <a:t>Mikróvállalkozások </a:t>
            </a:r>
            <a:r>
              <a:rPr kumimoji="0" lang="hu-HU" sz="2700" i="0" u="none" strike="noStrike" kern="1200" cap="none" spc="0" normalizeH="0" baseline="0" noProof="0" dirty="0">
                <a:ln>
                  <a:noFill/>
                </a:ln>
                <a:solidFill>
                  <a:srgbClr val="000000"/>
                </a:solidFill>
                <a:effectLst/>
                <a:uLnTx/>
                <a:uFillTx/>
                <a:latin typeface="Calibri" panose="020F0502020204030204" pitchFamily="34" charset="0"/>
                <a:ea typeface="+mj-ea"/>
                <a:cs typeface="+mj-cs"/>
              </a:rPr>
              <a:t>fejlesztésének támogatása</a:t>
            </a:r>
            <a:br>
              <a:rPr lang="hu-HU" dirty="0">
                <a:ea typeface="Calibri"/>
                <a:cs typeface="Times New Roman"/>
              </a:rPr>
            </a:br>
            <a:endParaRPr lang="hu-HU"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val="2988515141"/>
              </p:ext>
            </p:extLst>
          </p:nvPr>
        </p:nvGraphicFramePr>
        <p:xfrm>
          <a:off x="467544" y="1642498"/>
          <a:ext cx="8208912" cy="4036584"/>
        </p:xfrm>
        <a:graphic>
          <a:graphicData uri="http://schemas.openxmlformats.org/drawingml/2006/table">
            <a:tbl>
              <a:tblPr firstRow="1" firstCol="1" bandRow="1">
                <a:tableStyleId>{5C22544A-7EE6-4342-B048-85BDC9FD1C3A}</a:tableStyleId>
              </a:tblPr>
              <a:tblGrid>
                <a:gridCol w="1944216">
                  <a:extLst>
                    <a:ext uri="{9D8B030D-6E8A-4147-A177-3AD203B41FA5}">
                      <a16:colId xmlns:a16="http://schemas.microsoft.com/office/drawing/2014/main" val="20000"/>
                    </a:ext>
                  </a:extLst>
                </a:gridCol>
                <a:gridCol w="6264696">
                  <a:extLst>
                    <a:ext uri="{9D8B030D-6E8A-4147-A177-3AD203B41FA5}">
                      <a16:colId xmlns:a16="http://schemas.microsoft.com/office/drawing/2014/main" val="20001"/>
                    </a:ext>
                  </a:extLst>
                </a:gridCol>
              </a:tblGrid>
              <a:tr h="1858510">
                <a:tc>
                  <a:txBody>
                    <a:bodyPr/>
                    <a:lstStyle/>
                    <a:p>
                      <a:pPr>
                        <a:lnSpc>
                          <a:spcPct val="115000"/>
                        </a:lnSpc>
                        <a:spcAft>
                          <a:spcPts val="0"/>
                        </a:spcAft>
                      </a:pPr>
                      <a:r>
                        <a:rPr lang="hu-HU" sz="1400" dirty="0">
                          <a:effectLst/>
                          <a:latin typeface="Calibri"/>
                          <a:ea typeface="Calibri"/>
                          <a:cs typeface="Times New Roman"/>
                        </a:rPr>
                        <a:t>Pályázók köre:</a:t>
                      </a:r>
                    </a:p>
                  </a:txBody>
                  <a:tcPr marL="68580" marR="68580" marT="0" marB="0"/>
                </a:tc>
                <a:tc>
                  <a:txBody>
                    <a:bodyPr/>
                    <a:lstStyle/>
                    <a:p>
                      <a:pPr>
                        <a:lnSpc>
                          <a:spcPct val="115000"/>
                        </a:lnSpc>
                        <a:spcAft>
                          <a:spcPts val="0"/>
                        </a:spcAft>
                      </a:pPr>
                      <a:r>
                        <a:rPr lang="hu-HU" sz="1400" b="0" dirty="0">
                          <a:solidFill>
                            <a:schemeClr val="tx1"/>
                          </a:solidFill>
                          <a:effectLst>
                            <a:outerShdw blurRad="38100" dist="38100" dir="2700000" algn="tl">
                              <a:srgbClr val="000000">
                                <a:alpha val="43137"/>
                              </a:srgbClr>
                            </a:outerShdw>
                          </a:effectLst>
                          <a:latin typeface="+mn-lt"/>
                          <a:ea typeface="Calibri"/>
                          <a:cs typeface="Times New Roman"/>
                        </a:rPr>
                        <a:t>Egyéni cég (228) Betéti társaság (117) Korlátolt felelősségű társaság (113)  Egyéb önálló vállalkozó (232) Egyéni vállalkozó (231)</a:t>
                      </a:r>
                    </a:p>
                    <a:p>
                      <a:pPr>
                        <a:lnSpc>
                          <a:spcPct val="115000"/>
                        </a:lnSpc>
                        <a:spcAft>
                          <a:spcPts val="0"/>
                        </a:spcAft>
                      </a:pPr>
                      <a:endParaRPr lang="hu-HU" sz="1400" b="0" dirty="0">
                        <a:solidFill>
                          <a:schemeClr val="tx1"/>
                        </a:solidFill>
                        <a:effectLst>
                          <a:outerShdw blurRad="38100" dist="38100" dir="2700000" algn="tl">
                            <a:srgbClr val="000000">
                              <a:alpha val="43137"/>
                            </a:srgbClr>
                          </a:outerShdw>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a16="http://schemas.microsoft.com/office/drawing/2014/main" val="10000"/>
                  </a:ext>
                </a:extLst>
              </a:tr>
              <a:tr h="692195">
                <a:tc>
                  <a:txBody>
                    <a:bodyPr/>
                    <a:lstStyle/>
                    <a:p>
                      <a:pPr>
                        <a:lnSpc>
                          <a:spcPct val="115000"/>
                        </a:lnSpc>
                        <a:spcAft>
                          <a:spcPts val="0"/>
                        </a:spcAft>
                      </a:pPr>
                      <a:r>
                        <a:rPr lang="hu-HU" sz="1400" dirty="0">
                          <a:effectLst/>
                        </a:rPr>
                        <a:t>Támogatás mértéke</a:t>
                      </a:r>
                      <a:endParaRPr lang="hu-HU" sz="1400" dirty="0">
                        <a:effectLst/>
                        <a:latin typeface="Calibri"/>
                        <a:ea typeface="Calibri"/>
                        <a:cs typeface="Times New Roman"/>
                      </a:endParaRPr>
                    </a:p>
                  </a:txBody>
                  <a:tcPr marL="68580" marR="68580" marT="0" marB="0"/>
                </a:tc>
                <a:tc>
                  <a:txBody>
                    <a:bodyPr/>
                    <a:lstStyle/>
                    <a:p>
                      <a:pPr>
                        <a:lnSpc>
                          <a:spcPct val="115000"/>
                        </a:lnSpc>
                        <a:spcAft>
                          <a:spcPts val="0"/>
                        </a:spcAft>
                      </a:pPr>
                      <a:r>
                        <a:rPr lang="hu-HU" sz="1400" dirty="0">
                          <a:effectLst/>
                        </a:rPr>
                        <a:t>Szigetvári járás területén(Szigetvár kivételével) 65%    </a:t>
                      </a:r>
                    </a:p>
                    <a:p>
                      <a:pPr>
                        <a:lnSpc>
                          <a:spcPct val="115000"/>
                        </a:lnSpc>
                        <a:spcAft>
                          <a:spcPts val="0"/>
                        </a:spcAft>
                      </a:pPr>
                      <a:r>
                        <a:rPr lang="hu-HU" sz="1400" dirty="0">
                          <a:effectLst/>
                        </a:rPr>
                        <a:t>Szentlőrinci járás területén 65 % intenzitással </a:t>
                      </a:r>
                      <a:endParaRPr lang="hu-HU" sz="1400" dirty="0">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a16="http://schemas.microsoft.com/office/drawing/2014/main" val="10001"/>
                  </a:ext>
                </a:extLst>
              </a:tr>
              <a:tr h="895103">
                <a:tc>
                  <a:txBody>
                    <a:bodyPr/>
                    <a:lstStyle/>
                    <a:p>
                      <a:pPr>
                        <a:lnSpc>
                          <a:spcPct val="115000"/>
                        </a:lnSpc>
                        <a:spcAft>
                          <a:spcPts val="0"/>
                        </a:spcAft>
                      </a:pPr>
                      <a:r>
                        <a:rPr lang="hu-HU" sz="1400" dirty="0">
                          <a:effectLst/>
                        </a:rPr>
                        <a:t>Igényelhető összeg és rendelkezésre álló forrás:</a:t>
                      </a:r>
                      <a:endParaRPr lang="hu-HU" sz="1400" dirty="0">
                        <a:effectLst/>
                        <a:latin typeface="Calibri"/>
                        <a:ea typeface="Calibri"/>
                        <a:cs typeface="Times New Roman"/>
                      </a:endParaRPr>
                    </a:p>
                  </a:txBody>
                  <a:tcPr marL="68580" marR="68580" marT="0" marB="0"/>
                </a:tc>
                <a:tc>
                  <a:txBody>
                    <a:bodyPr/>
                    <a:lstStyle/>
                    <a:p>
                      <a:pPr>
                        <a:lnSpc>
                          <a:spcPct val="115000"/>
                        </a:lnSpc>
                        <a:spcAft>
                          <a:spcPts val="0"/>
                        </a:spcAft>
                      </a:pPr>
                      <a:r>
                        <a:rPr lang="hu-HU" sz="1400" dirty="0">
                          <a:effectLst/>
                        </a:rPr>
                        <a:t>Minimális támogatás: 300.000.- Ft,</a:t>
                      </a:r>
                    </a:p>
                    <a:p>
                      <a:pPr>
                        <a:lnSpc>
                          <a:spcPct val="115000"/>
                        </a:lnSpc>
                        <a:spcAft>
                          <a:spcPts val="0"/>
                        </a:spcAft>
                      </a:pPr>
                      <a:r>
                        <a:rPr lang="hu-HU" sz="1400" dirty="0">
                          <a:effectLst/>
                        </a:rPr>
                        <a:t>Maximális támogatás: 4.000.000.- Ft,</a:t>
                      </a:r>
                    </a:p>
                    <a:p>
                      <a:pPr>
                        <a:lnSpc>
                          <a:spcPct val="115000"/>
                        </a:lnSpc>
                        <a:spcAft>
                          <a:spcPts val="0"/>
                        </a:spcAft>
                      </a:pPr>
                      <a:r>
                        <a:rPr lang="hu-HU" sz="1400" dirty="0">
                          <a:effectLst/>
                        </a:rPr>
                        <a:t>Pályázati keretösszeg: 152 440 000.- Ft.</a:t>
                      </a:r>
                      <a:endParaRPr lang="hu-HU" sz="1400" dirty="0">
                        <a:effectLst/>
                        <a:latin typeface="Calibri"/>
                        <a:ea typeface="Calibri"/>
                        <a:cs typeface="Times New Roman"/>
                      </a:endParaRPr>
                    </a:p>
                  </a:txBody>
                  <a:tcPr marL="68580" marR="68580" marT="0" marB="0">
                    <a:solidFill>
                      <a:schemeClr val="accent1">
                        <a:lumMod val="20000"/>
                        <a:lumOff val="80000"/>
                      </a:schemeClr>
                    </a:solidFill>
                  </a:tcPr>
                </a:tc>
                <a:extLst>
                  <a:ext uri="{0D108BD9-81ED-4DB2-BD59-A6C34878D82A}">
                    <a16:rowId xmlns:a16="http://schemas.microsoft.com/office/drawing/2014/main" val="10002"/>
                  </a:ext>
                </a:extLst>
              </a:tr>
              <a:tr h="590776">
                <a:tc>
                  <a:txBody>
                    <a:bodyPr/>
                    <a:lstStyle/>
                    <a:p>
                      <a:pPr>
                        <a:lnSpc>
                          <a:spcPct val="115000"/>
                        </a:lnSpc>
                        <a:spcAft>
                          <a:spcPts val="0"/>
                        </a:spcAft>
                      </a:pPr>
                      <a:r>
                        <a:rPr lang="hu-HU" sz="1400" dirty="0">
                          <a:effectLst/>
                        </a:rPr>
                        <a:t>Értékelési szakasz benyújtási időszaka:</a:t>
                      </a:r>
                      <a:endParaRPr lang="hu-HU" sz="1400" dirty="0">
                        <a:effectLst/>
                        <a:latin typeface="Calibri"/>
                        <a:ea typeface="Calibri"/>
                        <a:cs typeface="Times New Roman"/>
                      </a:endParaRPr>
                    </a:p>
                  </a:txBody>
                  <a:tcPr marL="68580" marR="68580" marT="0" marB="0"/>
                </a:tc>
                <a:tc>
                  <a:txBody>
                    <a:bodyPr/>
                    <a:lstStyle/>
                    <a:p>
                      <a:pPr>
                        <a:lnSpc>
                          <a:spcPct val="115000"/>
                        </a:lnSpc>
                        <a:spcAft>
                          <a:spcPts val="0"/>
                        </a:spcAft>
                      </a:pPr>
                      <a:r>
                        <a:rPr lang="hu-HU" sz="1400" dirty="0">
                          <a:effectLst/>
                        </a:rPr>
                        <a:t>Első benyújtási szakasz: 2025. 10. 30-2025. 11. 12</a:t>
                      </a:r>
                    </a:p>
                    <a:p>
                      <a:pPr>
                        <a:lnSpc>
                          <a:spcPct val="115000"/>
                        </a:lnSpc>
                        <a:spcAft>
                          <a:spcPts val="0"/>
                        </a:spcAft>
                      </a:pPr>
                      <a:r>
                        <a:rPr lang="hu-HU" sz="1400" dirty="0">
                          <a:effectLst/>
                        </a:rPr>
                        <a:t>Második benyújtási szakasz: 2025.11.20-2025.12.03</a:t>
                      </a:r>
                    </a:p>
                  </a:txBody>
                  <a:tcPr marL="68580" marR="68580" marT="0" marB="0">
                    <a:solidFill>
                      <a:schemeClr val="accent1">
                        <a:lumMod val="20000"/>
                        <a:lumOff val="8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843453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27994EA-16D3-26FB-4619-B60EB89B486A}"/>
              </a:ext>
            </a:extLst>
          </p:cNvPr>
          <p:cNvSpPr>
            <a:spLocks noGrp="1"/>
          </p:cNvSpPr>
          <p:nvPr>
            <p:ph type="ctrTitle"/>
          </p:nvPr>
        </p:nvSpPr>
        <p:spPr>
          <a:xfrm>
            <a:off x="685800" y="260649"/>
            <a:ext cx="7772400" cy="432047"/>
          </a:xfrm>
        </p:spPr>
        <p:txBody>
          <a:bodyPr>
            <a:noAutofit/>
          </a:bodyPr>
          <a:lstStyle/>
          <a:p>
            <a:r>
              <a:rPr lang="hu-HU" sz="2400" dirty="0" err="1"/>
              <a:t>Mikrovállalkozások</a:t>
            </a:r>
            <a:r>
              <a:rPr lang="hu-HU" sz="2400" dirty="0"/>
              <a:t> fejlesztése: pontozási szempontrendszer</a:t>
            </a:r>
          </a:p>
        </p:txBody>
      </p:sp>
      <p:sp>
        <p:nvSpPr>
          <p:cNvPr id="3" name="Alcím 2">
            <a:extLst>
              <a:ext uri="{FF2B5EF4-FFF2-40B4-BE49-F238E27FC236}">
                <a16:creationId xmlns:a16="http://schemas.microsoft.com/office/drawing/2014/main" id="{DCF946F1-26BA-B2E3-F264-3A02B2DC056D}"/>
              </a:ext>
            </a:extLst>
          </p:cNvPr>
          <p:cNvSpPr>
            <a:spLocks noGrp="1"/>
          </p:cNvSpPr>
          <p:nvPr>
            <p:ph type="subTitle" idx="1"/>
          </p:nvPr>
        </p:nvSpPr>
        <p:spPr>
          <a:xfrm>
            <a:off x="827584" y="1171971"/>
            <a:ext cx="7848872" cy="5425379"/>
          </a:xfrm>
        </p:spPr>
        <p:txBody>
          <a:bodyPr/>
          <a:lstStyle/>
          <a:p>
            <a:endParaRPr lang="hu-HU" dirty="0"/>
          </a:p>
        </p:txBody>
      </p:sp>
      <p:graphicFrame>
        <p:nvGraphicFramePr>
          <p:cNvPr id="5" name="Táblázat 4">
            <a:extLst>
              <a:ext uri="{FF2B5EF4-FFF2-40B4-BE49-F238E27FC236}">
                <a16:creationId xmlns:a16="http://schemas.microsoft.com/office/drawing/2014/main" id="{D9F699A8-6C42-E157-7E47-26D0B73152D0}"/>
              </a:ext>
            </a:extLst>
          </p:cNvPr>
          <p:cNvGraphicFramePr>
            <a:graphicFrameLocks noGrp="1"/>
          </p:cNvGraphicFramePr>
          <p:nvPr>
            <p:extLst>
              <p:ext uri="{D42A27DB-BD31-4B8C-83A1-F6EECF244321}">
                <p14:modId xmlns:p14="http://schemas.microsoft.com/office/powerpoint/2010/main" val="3731378738"/>
              </p:ext>
            </p:extLst>
          </p:nvPr>
        </p:nvGraphicFramePr>
        <p:xfrm>
          <a:off x="685800" y="1196752"/>
          <a:ext cx="7990657" cy="5328595"/>
        </p:xfrm>
        <a:graphic>
          <a:graphicData uri="http://schemas.openxmlformats.org/drawingml/2006/table">
            <a:tbl>
              <a:tblPr firstRow="1" firstCol="1" lastRow="1" lastCol="1" bandRow="1" bandCol="1">
                <a:tableStyleId>{5C22544A-7EE6-4342-B048-85BDC9FD1C3A}</a:tableStyleId>
              </a:tblPr>
              <a:tblGrid>
                <a:gridCol w="627305">
                  <a:extLst>
                    <a:ext uri="{9D8B030D-6E8A-4147-A177-3AD203B41FA5}">
                      <a16:colId xmlns:a16="http://schemas.microsoft.com/office/drawing/2014/main" val="2858522962"/>
                    </a:ext>
                  </a:extLst>
                </a:gridCol>
                <a:gridCol w="1986461">
                  <a:extLst>
                    <a:ext uri="{9D8B030D-6E8A-4147-A177-3AD203B41FA5}">
                      <a16:colId xmlns:a16="http://schemas.microsoft.com/office/drawing/2014/main" val="3672269411"/>
                    </a:ext>
                  </a:extLst>
                </a:gridCol>
                <a:gridCol w="2792996">
                  <a:extLst>
                    <a:ext uri="{9D8B030D-6E8A-4147-A177-3AD203B41FA5}">
                      <a16:colId xmlns:a16="http://schemas.microsoft.com/office/drawing/2014/main" val="2356228418"/>
                    </a:ext>
                  </a:extLst>
                </a:gridCol>
                <a:gridCol w="2583895">
                  <a:extLst>
                    <a:ext uri="{9D8B030D-6E8A-4147-A177-3AD203B41FA5}">
                      <a16:colId xmlns:a16="http://schemas.microsoft.com/office/drawing/2014/main" val="1743816205"/>
                    </a:ext>
                  </a:extLst>
                </a:gridCol>
              </a:tblGrid>
              <a:tr h="402955">
                <a:tc>
                  <a:txBody>
                    <a:bodyPr/>
                    <a:lstStyle/>
                    <a:p>
                      <a:pPr marL="23495" marR="46990" algn="ctr">
                        <a:lnSpc>
                          <a:spcPts val="1025"/>
                        </a:lnSpc>
                        <a:spcBef>
                          <a:spcPts val="250"/>
                        </a:spcBef>
                        <a:buNone/>
                      </a:pPr>
                      <a:r>
                        <a:rPr lang="hu-HU" sz="700" spc="-10">
                          <a:effectLst/>
                        </a:rPr>
                        <a:t>Sorszám</a:t>
                      </a:r>
                      <a:endParaRPr lang="hu-HU" sz="8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lnSpc>
                          <a:spcPts val="1025"/>
                        </a:lnSpc>
                        <a:spcBef>
                          <a:spcPts val="250"/>
                        </a:spcBef>
                        <a:buNone/>
                      </a:pPr>
                      <a:r>
                        <a:rPr lang="hu-HU" sz="1000">
                          <a:effectLst/>
                        </a:rPr>
                        <a:t>Kiválasztási</a:t>
                      </a:r>
                      <a:r>
                        <a:rPr lang="hu-HU" sz="1000" spc="60">
                          <a:effectLst/>
                        </a:rPr>
                        <a:t> </a:t>
                      </a:r>
                      <a:r>
                        <a:rPr lang="hu-HU" sz="1000" spc="-10">
                          <a:effectLst/>
                        </a:rPr>
                        <a:t>szempontok</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lnSpc>
                          <a:spcPts val="1025"/>
                        </a:lnSpc>
                        <a:spcBef>
                          <a:spcPts val="250"/>
                        </a:spcBef>
                        <a:buNone/>
                      </a:pPr>
                      <a:r>
                        <a:rPr lang="hu-HU" sz="1000">
                          <a:effectLst/>
                        </a:rPr>
                        <a:t>Tartalmi</a:t>
                      </a:r>
                      <a:r>
                        <a:rPr lang="hu-HU" sz="1000" spc="25">
                          <a:effectLst/>
                        </a:rPr>
                        <a:t> </a:t>
                      </a:r>
                      <a:r>
                        <a:rPr lang="hu-HU" sz="1000">
                          <a:effectLst/>
                        </a:rPr>
                        <a:t>értékelési</a:t>
                      </a:r>
                      <a:r>
                        <a:rPr lang="hu-HU" sz="1000" spc="25">
                          <a:effectLst/>
                        </a:rPr>
                        <a:t> </a:t>
                      </a:r>
                      <a:r>
                        <a:rPr lang="hu-HU" sz="1000">
                          <a:effectLst/>
                        </a:rPr>
                        <a:t>szempont</a:t>
                      </a:r>
                      <a:r>
                        <a:rPr lang="hu-HU" sz="1000" spc="20">
                          <a:effectLst/>
                        </a:rPr>
                        <a:t> </a:t>
                      </a:r>
                      <a:r>
                        <a:rPr lang="hu-HU" sz="1000" spc="-10">
                          <a:effectLst/>
                        </a:rPr>
                        <a:t>megnevezése</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lnSpc>
                          <a:spcPts val="1025"/>
                        </a:lnSpc>
                        <a:spcBef>
                          <a:spcPts val="250"/>
                        </a:spcBef>
                        <a:buNone/>
                      </a:pPr>
                      <a:r>
                        <a:rPr lang="hu-HU" sz="1000" dirty="0">
                          <a:effectLst/>
                        </a:rPr>
                        <a:t>Szempontra</a:t>
                      </a:r>
                      <a:r>
                        <a:rPr lang="hu-HU" sz="1000" spc="-15" dirty="0">
                          <a:effectLst/>
                        </a:rPr>
                        <a:t> </a:t>
                      </a:r>
                      <a:r>
                        <a:rPr lang="hu-HU" sz="1000" dirty="0">
                          <a:effectLst/>
                        </a:rPr>
                        <a:t>adható</a:t>
                      </a:r>
                      <a:r>
                        <a:rPr lang="hu-HU" sz="1000" spc="-20" dirty="0">
                          <a:effectLst/>
                        </a:rPr>
                        <a:t> </a:t>
                      </a:r>
                      <a:r>
                        <a:rPr lang="hu-HU" sz="1000" dirty="0">
                          <a:effectLst/>
                        </a:rPr>
                        <a:t>maximális</a:t>
                      </a:r>
                      <a:r>
                        <a:rPr lang="hu-HU" sz="1000" spc="-15" dirty="0">
                          <a:effectLst/>
                        </a:rPr>
                        <a:t> </a:t>
                      </a:r>
                      <a:r>
                        <a:rPr lang="hu-HU" sz="1000" spc="-10" dirty="0">
                          <a:effectLst/>
                        </a:rPr>
                        <a:t>pontszám</a:t>
                      </a:r>
                      <a:endParaRPr lang="hu-HU" sz="1000" dirty="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346321501"/>
                  </a:ext>
                </a:extLst>
              </a:tr>
              <a:tr h="528281">
                <a:tc>
                  <a:txBody>
                    <a:bodyPr/>
                    <a:lstStyle/>
                    <a:p>
                      <a:pPr marL="23495" marR="16510" algn="ctr">
                        <a:spcBef>
                          <a:spcPts val="265"/>
                        </a:spcBef>
                        <a:buNone/>
                      </a:pPr>
                      <a:r>
                        <a:rPr lang="hu-HU" sz="700" spc="-50">
                          <a:effectLst/>
                        </a:rPr>
                        <a:t>1</a:t>
                      </a:r>
                      <a:endParaRPr lang="hu-HU" sz="8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265"/>
                        </a:spcBef>
                        <a:buNone/>
                      </a:pPr>
                      <a:r>
                        <a:rPr lang="hu-HU" sz="1000">
                          <a:effectLst/>
                        </a:rPr>
                        <a:t>Térségi</a:t>
                      </a:r>
                      <a:r>
                        <a:rPr lang="hu-HU" sz="1000" spc="-20">
                          <a:effectLst/>
                        </a:rPr>
                        <a:t> </a:t>
                      </a:r>
                      <a:r>
                        <a:rPr lang="hu-HU" sz="1000" spc="-10">
                          <a:effectLst/>
                        </a:rPr>
                        <a:t>szempont</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marR="20320" algn="just">
                        <a:lnSpc>
                          <a:spcPts val="1400"/>
                        </a:lnSpc>
                        <a:buNone/>
                      </a:pPr>
                      <a:r>
                        <a:rPr lang="hu-HU" sz="1000">
                          <a:effectLst/>
                        </a:rPr>
                        <a:t>A művelet megvalósításának helye a kedvezményezett járások</a:t>
                      </a:r>
                      <a:r>
                        <a:rPr lang="hu-HU" sz="1000" spc="-25">
                          <a:effectLst/>
                        </a:rPr>
                        <a:t> </a:t>
                      </a:r>
                      <a:r>
                        <a:rPr lang="hu-HU" sz="1000">
                          <a:effectLst/>
                        </a:rPr>
                        <a:t>besorolásáról</a:t>
                      </a:r>
                      <a:r>
                        <a:rPr lang="hu-HU" sz="1000" spc="-20">
                          <a:effectLst/>
                        </a:rPr>
                        <a:t> </a:t>
                      </a:r>
                      <a:r>
                        <a:rPr lang="hu-HU" sz="1000">
                          <a:effectLst/>
                        </a:rPr>
                        <a:t>szóló 290/2014. (XI. 26.) Korm. rendelet alapján</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265"/>
                        </a:spcBef>
                        <a:buNone/>
                      </a:pPr>
                      <a:r>
                        <a:rPr lang="hu-HU" sz="1000" spc="-50" dirty="0">
                          <a:effectLst/>
                        </a:rPr>
                        <a:t>7</a:t>
                      </a:r>
                      <a:endParaRPr lang="hu-HU" sz="1000" dirty="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87296594"/>
                  </a:ext>
                </a:extLst>
              </a:tr>
              <a:tr h="711849">
                <a:tc>
                  <a:txBody>
                    <a:bodyPr/>
                    <a:lstStyle/>
                    <a:p>
                      <a:pPr marL="23495" marR="16510" algn="ctr">
                        <a:spcBef>
                          <a:spcPts val="240"/>
                        </a:spcBef>
                        <a:buNone/>
                      </a:pPr>
                      <a:r>
                        <a:rPr lang="hu-HU" sz="700" spc="-50">
                          <a:effectLst/>
                        </a:rPr>
                        <a:t>2</a:t>
                      </a:r>
                      <a:endParaRPr lang="hu-HU" sz="8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240"/>
                        </a:spcBef>
                        <a:buNone/>
                      </a:pPr>
                      <a:r>
                        <a:rPr lang="hu-HU" sz="1000">
                          <a:effectLst/>
                        </a:rPr>
                        <a:t>Térségi</a:t>
                      </a:r>
                      <a:r>
                        <a:rPr lang="hu-HU" sz="1000" spc="-20">
                          <a:effectLst/>
                        </a:rPr>
                        <a:t> </a:t>
                      </a:r>
                      <a:r>
                        <a:rPr lang="hu-HU" sz="1000" spc="-10">
                          <a:effectLst/>
                        </a:rPr>
                        <a:t>szempont</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marR="25400" algn="just">
                        <a:lnSpc>
                          <a:spcPts val="1400"/>
                        </a:lnSpc>
                        <a:buNone/>
                      </a:pPr>
                      <a:r>
                        <a:rPr lang="hu-HU" sz="1000">
                          <a:effectLst/>
                        </a:rPr>
                        <a:t>A művelet megvalósításának helye a kedvezményezett</a:t>
                      </a:r>
                      <a:r>
                        <a:rPr lang="hu-HU" sz="1000" spc="-30">
                          <a:effectLst/>
                        </a:rPr>
                        <a:t> </a:t>
                      </a:r>
                      <a:r>
                        <a:rPr lang="hu-HU" sz="1000">
                          <a:effectLst/>
                        </a:rPr>
                        <a:t>települések</a:t>
                      </a:r>
                      <a:r>
                        <a:rPr lang="hu-HU" sz="1000" spc="-25">
                          <a:effectLst/>
                        </a:rPr>
                        <a:t> </a:t>
                      </a:r>
                      <a:r>
                        <a:rPr lang="hu-HU" sz="1000">
                          <a:effectLst/>
                        </a:rPr>
                        <a:t>besorolásáról</a:t>
                      </a:r>
                      <a:r>
                        <a:rPr lang="hu-HU" sz="1000" spc="-25">
                          <a:effectLst/>
                        </a:rPr>
                        <a:t> </a:t>
                      </a:r>
                      <a:r>
                        <a:rPr lang="hu-HU" sz="1000">
                          <a:effectLst/>
                        </a:rPr>
                        <a:t>és</a:t>
                      </a:r>
                      <a:r>
                        <a:rPr lang="hu-HU" sz="1000" spc="-30">
                          <a:effectLst/>
                        </a:rPr>
                        <a:t> </a:t>
                      </a:r>
                      <a:r>
                        <a:rPr lang="hu-HU" sz="1000">
                          <a:effectLst/>
                        </a:rPr>
                        <a:t>a besorolás feltételrendszeréről szóló 105/2015. (IV. 23.)</a:t>
                      </a:r>
                      <a:r>
                        <a:rPr lang="hu-HU" sz="1000" spc="-40">
                          <a:effectLst/>
                        </a:rPr>
                        <a:t> </a:t>
                      </a:r>
                      <a:r>
                        <a:rPr lang="hu-HU" sz="1000">
                          <a:effectLst/>
                        </a:rPr>
                        <a:t>Korm.</a:t>
                      </a:r>
                      <a:r>
                        <a:rPr lang="hu-HU" sz="1000" spc="-40">
                          <a:effectLst/>
                        </a:rPr>
                        <a:t> </a:t>
                      </a:r>
                      <a:r>
                        <a:rPr lang="hu-HU" sz="1000">
                          <a:effectLst/>
                        </a:rPr>
                        <a:t>rendelet</a:t>
                      </a:r>
                      <a:r>
                        <a:rPr lang="hu-HU" sz="1000" spc="-40">
                          <a:effectLst/>
                        </a:rPr>
                        <a:t> </a:t>
                      </a:r>
                      <a:r>
                        <a:rPr lang="hu-HU" sz="1000">
                          <a:effectLst/>
                        </a:rPr>
                        <a:t>alapján</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240"/>
                        </a:spcBef>
                        <a:buNone/>
                      </a:pPr>
                      <a:r>
                        <a:rPr lang="hu-HU" sz="1000" spc="-50">
                          <a:effectLst/>
                        </a:rPr>
                        <a:t>7</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899171279"/>
                  </a:ext>
                </a:extLst>
              </a:tr>
              <a:tr h="344713">
                <a:tc>
                  <a:txBody>
                    <a:bodyPr/>
                    <a:lstStyle/>
                    <a:p>
                      <a:pPr marL="23495" marR="16510" algn="ctr">
                        <a:spcBef>
                          <a:spcPts val="215"/>
                        </a:spcBef>
                        <a:buNone/>
                      </a:pPr>
                      <a:r>
                        <a:rPr lang="hu-HU" sz="700" spc="-50">
                          <a:effectLst/>
                        </a:rPr>
                        <a:t>3</a:t>
                      </a:r>
                      <a:endParaRPr lang="hu-HU" sz="8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215"/>
                        </a:spcBef>
                        <a:buNone/>
                      </a:pPr>
                      <a:r>
                        <a:rPr lang="hu-HU" sz="1000">
                          <a:effectLst/>
                        </a:rPr>
                        <a:t>Humán</a:t>
                      </a:r>
                      <a:r>
                        <a:rPr lang="hu-HU" sz="1000" spc="-30">
                          <a:effectLst/>
                        </a:rPr>
                        <a:t> </a:t>
                      </a:r>
                      <a:r>
                        <a:rPr lang="hu-HU" sz="1000" spc="-10">
                          <a:effectLst/>
                        </a:rPr>
                        <a:t>erőforrás</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marR="18415">
                        <a:lnSpc>
                          <a:spcPts val="1400"/>
                        </a:lnSpc>
                        <a:buNone/>
                        <a:tabLst>
                          <a:tab pos="226695" algn="l"/>
                          <a:tab pos="721995" algn="l"/>
                          <a:tab pos="1547495" algn="l"/>
                        </a:tabLst>
                      </a:pPr>
                      <a:r>
                        <a:rPr lang="hu-HU" sz="1000" spc="-50">
                          <a:effectLst/>
                        </a:rPr>
                        <a:t>A</a:t>
                      </a:r>
                      <a:r>
                        <a:rPr lang="hu-HU" sz="1000">
                          <a:effectLst/>
                        </a:rPr>
                        <a:t>	</a:t>
                      </a:r>
                      <a:r>
                        <a:rPr lang="hu-HU" sz="1000" spc="-10">
                          <a:effectLst/>
                        </a:rPr>
                        <a:t>művelet</a:t>
                      </a:r>
                      <a:r>
                        <a:rPr lang="hu-HU" sz="1000">
                          <a:effectLst/>
                        </a:rPr>
                        <a:t>	</a:t>
                      </a:r>
                      <a:r>
                        <a:rPr lang="hu-HU" sz="1000" spc="-10">
                          <a:effectLst/>
                        </a:rPr>
                        <a:t>megvalósulása</a:t>
                      </a:r>
                      <a:r>
                        <a:rPr lang="hu-HU" sz="1000">
                          <a:effectLst/>
                        </a:rPr>
                        <a:t>	által</a:t>
                      </a:r>
                      <a:r>
                        <a:rPr lang="hu-HU" sz="1000" spc="415">
                          <a:effectLst/>
                        </a:rPr>
                        <a:t> </a:t>
                      </a:r>
                      <a:r>
                        <a:rPr lang="hu-HU" sz="1000">
                          <a:effectLst/>
                        </a:rPr>
                        <a:t>létrehozott munkahelyek</a:t>
                      </a:r>
                      <a:r>
                        <a:rPr lang="hu-HU" sz="1000" spc="-5">
                          <a:effectLst/>
                        </a:rPr>
                        <a:t> </a:t>
                      </a:r>
                      <a:r>
                        <a:rPr lang="hu-HU" sz="1000">
                          <a:effectLst/>
                        </a:rPr>
                        <a:t>száma</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215"/>
                        </a:spcBef>
                        <a:buNone/>
                      </a:pPr>
                      <a:r>
                        <a:rPr lang="hu-HU" sz="1000" spc="-50">
                          <a:effectLst/>
                        </a:rPr>
                        <a:t>6</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546107758"/>
                  </a:ext>
                </a:extLst>
              </a:tr>
              <a:tr h="528150">
                <a:tc>
                  <a:txBody>
                    <a:bodyPr/>
                    <a:lstStyle/>
                    <a:p>
                      <a:pPr marL="23495" marR="16510" algn="ctr">
                        <a:spcBef>
                          <a:spcPts val="190"/>
                        </a:spcBef>
                        <a:buNone/>
                      </a:pPr>
                      <a:r>
                        <a:rPr lang="hu-HU" sz="700" spc="-50" dirty="0">
                          <a:effectLst/>
                        </a:rPr>
                        <a:t>4</a:t>
                      </a:r>
                      <a:endParaRPr lang="hu-HU" sz="800" dirty="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lnSpc>
                          <a:spcPct val="123000"/>
                        </a:lnSpc>
                        <a:spcBef>
                          <a:spcPts val="190"/>
                        </a:spcBef>
                        <a:buNone/>
                      </a:pPr>
                      <a:r>
                        <a:rPr lang="hu-HU" sz="1000">
                          <a:effectLst/>
                        </a:rPr>
                        <a:t>A</a:t>
                      </a:r>
                      <a:r>
                        <a:rPr lang="hu-HU" sz="1000" spc="105">
                          <a:effectLst/>
                        </a:rPr>
                        <a:t> </a:t>
                      </a:r>
                      <a:r>
                        <a:rPr lang="hu-HU" sz="1000">
                          <a:effectLst/>
                        </a:rPr>
                        <a:t>közösség</a:t>
                      </a:r>
                      <a:r>
                        <a:rPr lang="hu-HU" sz="1000" spc="155">
                          <a:effectLst/>
                        </a:rPr>
                        <a:t> </a:t>
                      </a:r>
                      <a:r>
                        <a:rPr lang="hu-HU" sz="1000">
                          <a:effectLst/>
                        </a:rPr>
                        <a:t>bevonásának</a:t>
                      </a:r>
                      <a:r>
                        <a:rPr lang="hu-HU" sz="1000" spc="150">
                          <a:effectLst/>
                        </a:rPr>
                        <a:t> </a:t>
                      </a:r>
                      <a:r>
                        <a:rPr lang="hu-HU" sz="1000">
                          <a:effectLst/>
                        </a:rPr>
                        <a:t>módja </a:t>
                      </a:r>
                      <a:r>
                        <a:rPr lang="hu-HU" sz="1000" spc="-10">
                          <a:effectLst/>
                        </a:rPr>
                        <a:t>(projektgyűjtő adatlapok, stb.</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marR="24130">
                        <a:lnSpc>
                          <a:spcPct val="123000"/>
                        </a:lnSpc>
                        <a:spcBef>
                          <a:spcPts val="190"/>
                        </a:spcBef>
                        <a:buNone/>
                        <a:tabLst>
                          <a:tab pos="315595" algn="l"/>
                          <a:tab pos="925195" algn="l"/>
                          <a:tab pos="1356995" algn="l"/>
                          <a:tab pos="1788795" algn="l"/>
                          <a:tab pos="2055495" algn="l"/>
                        </a:tabLst>
                      </a:pPr>
                      <a:r>
                        <a:rPr lang="hu-HU" sz="1000" spc="-50">
                          <a:effectLst/>
                        </a:rPr>
                        <a:t>A</a:t>
                      </a:r>
                      <a:r>
                        <a:rPr lang="hu-HU" sz="1000">
                          <a:effectLst/>
                        </a:rPr>
                        <a:t>	</a:t>
                      </a:r>
                      <a:r>
                        <a:rPr lang="hu-HU" sz="1000" spc="-10">
                          <a:effectLst/>
                        </a:rPr>
                        <a:t>kedvezményezett</a:t>
                      </a:r>
                      <a:r>
                        <a:rPr lang="hu-HU" sz="1000">
                          <a:effectLst/>
                        </a:rPr>
                        <a:t>	</a:t>
                      </a:r>
                      <a:r>
                        <a:rPr lang="hu-HU" sz="1000" spc="-20">
                          <a:effectLst/>
                        </a:rPr>
                        <a:t>vagy</a:t>
                      </a:r>
                      <a:r>
                        <a:rPr lang="hu-HU" sz="1000">
                          <a:effectLst/>
                        </a:rPr>
                        <a:t>	</a:t>
                      </a:r>
                      <a:r>
                        <a:rPr lang="hu-HU" sz="1000" spc="-170">
                          <a:effectLst/>
                        </a:rPr>
                        <a:t> </a:t>
                      </a:r>
                      <a:r>
                        <a:rPr lang="hu-HU" sz="1000">
                          <a:effectLst/>
                        </a:rPr>
                        <a:t>képviselője, </a:t>
                      </a:r>
                      <a:r>
                        <a:rPr lang="hu-HU" sz="1000" spc="-10">
                          <a:effectLst/>
                        </a:rPr>
                        <a:t>munkavállalója</a:t>
                      </a:r>
                      <a:r>
                        <a:rPr lang="hu-HU" sz="1000">
                          <a:effectLst/>
                        </a:rPr>
                        <a:t>	</a:t>
                      </a:r>
                      <a:r>
                        <a:rPr lang="hu-HU" sz="1000" spc="-10">
                          <a:effectLst/>
                        </a:rPr>
                        <a:t>hozzájárulása</a:t>
                      </a:r>
                      <a:r>
                        <a:rPr lang="hu-HU" sz="1000">
                          <a:effectLst/>
                        </a:rPr>
                        <a:t>	</a:t>
                      </a:r>
                      <a:r>
                        <a:rPr lang="hu-HU" sz="1000" spc="-50">
                          <a:effectLst/>
                        </a:rPr>
                        <a:t>a</a:t>
                      </a:r>
                      <a:r>
                        <a:rPr lang="hu-HU" sz="1000">
                          <a:effectLst/>
                        </a:rPr>
                        <a:t>	</a:t>
                      </a:r>
                      <a:r>
                        <a:rPr lang="hu-HU" sz="1000" spc="-35">
                          <a:effectLst/>
                        </a:rPr>
                        <a:t>HACS</a:t>
                      </a:r>
                      <a:endParaRPr lang="hu-HU" sz="1000">
                        <a:effectLst/>
                      </a:endParaRPr>
                    </a:p>
                    <a:p>
                      <a:pPr marL="23495">
                        <a:lnSpc>
                          <a:spcPts val="1000"/>
                        </a:lnSpc>
                        <a:buNone/>
                      </a:pPr>
                      <a:r>
                        <a:rPr lang="hu-HU" sz="1000" spc="-10">
                          <a:effectLst/>
                        </a:rPr>
                        <a:t>munkájához</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190"/>
                        </a:spcBef>
                        <a:buNone/>
                      </a:pPr>
                      <a:r>
                        <a:rPr lang="hu-HU" sz="1000" spc="-25" dirty="0">
                          <a:effectLst/>
                        </a:rPr>
                        <a:t>10</a:t>
                      </a:r>
                      <a:endParaRPr lang="hu-HU" sz="1000" dirty="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439831106"/>
                  </a:ext>
                </a:extLst>
              </a:tr>
              <a:tr h="528281">
                <a:tc>
                  <a:txBody>
                    <a:bodyPr/>
                    <a:lstStyle/>
                    <a:p>
                      <a:pPr marL="23495" marR="16510" algn="ctr">
                        <a:spcBef>
                          <a:spcPts val="265"/>
                        </a:spcBef>
                        <a:buNone/>
                      </a:pPr>
                      <a:r>
                        <a:rPr lang="hu-HU" sz="700" spc="-50">
                          <a:effectLst/>
                        </a:rPr>
                        <a:t>5</a:t>
                      </a:r>
                      <a:endParaRPr lang="hu-HU" sz="8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lnSpc>
                          <a:spcPct val="123000"/>
                        </a:lnSpc>
                        <a:spcBef>
                          <a:spcPts val="265"/>
                        </a:spcBef>
                        <a:buNone/>
                      </a:pPr>
                      <a:r>
                        <a:rPr lang="hu-HU" sz="1000">
                          <a:effectLst/>
                        </a:rPr>
                        <a:t>A</a:t>
                      </a:r>
                      <a:r>
                        <a:rPr lang="hu-HU" sz="1000" spc="105">
                          <a:effectLst/>
                        </a:rPr>
                        <a:t> </a:t>
                      </a:r>
                      <a:r>
                        <a:rPr lang="hu-HU" sz="1000">
                          <a:effectLst/>
                        </a:rPr>
                        <a:t>közösség</a:t>
                      </a:r>
                      <a:r>
                        <a:rPr lang="hu-HU" sz="1000" spc="155">
                          <a:effectLst/>
                        </a:rPr>
                        <a:t> </a:t>
                      </a:r>
                      <a:r>
                        <a:rPr lang="hu-HU" sz="1000">
                          <a:effectLst/>
                        </a:rPr>
                        <a:t>bevonásának</a:t>
                      </a:r>
                      <a:r>
                        <a:rPr lang="hu-HU" sz="1000" spc="150">
                          <a:effectLst/>
                        </a:rPr>
                        <a:t> </a:t>
                      </a:r>
                      <a:r>
                        <a:rPr lang="hu-HU" sz="1000">
                          <a:effectLst/>
                        </a:rPr>
                        <a:t>módja </a:t>
                      </a:r>
                      <a:r>
                        <a:rPr lang="hu-HU" sz="1000" spc="-10">
                          <a:effectLst/>
                        </a:rPr>
                        <a:t>(projektgyűjtő adatlapok, stb.</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marR="18415" algn="just">
                        <a:lnSpc>
                          <a:spcPts val="1400"/>
                        </a:lnSpc>
                        <a:buNone/>
                      </a:pPr>
                      <a:r>
                        <a:rPr lang="hu-HU" sz="1000">
                          <a:effectLst/>
                        </a:rPr>
                        <a:t>A kedvezményezett vállalja, hogy a műveletet a záró kifizetési igénylés benyújtásáig bemutatja, népszerűsíti (online, vagy helyi/térségi </a:t>
                      </a:r>
                      <a:r>
                        <a:rPr lang="hu-HU" sz="1000" spc="-10">
                          <a:effectLst/>
                        </a:rPr>
                        <a:t>kiadványban)</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265"/>
                        </a:spcBef>
                        <a:buNone/>
                      </a:pPr>
                      <a:r>
                        <a:rPr lang="hu-HU" sz="1000" spc="-25">
                          <a:effectLst/>
                        </a:rPr>
                        <a:t>10</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107953122"/>
                  </a:ext>
                </a:extLst>
              </a:tr>
              <a:tr h="380639">
                <a:tc>
                  <a:txBody>
                    <a:bodyPr/>
                    <a:lstStyle/>
                    <a:p>
                      <a:pPr marL="23495" marR="16510" algn="ctr">
                        <a:spcBef>
                          <a:spcPts val="240"/>
                        </a:spcBef>
                        <a:buNone/>
                      </a:pPr>
                      <a:r>
                        <a:rPr lang="hu-HU" sz="700" spc="-50">
                          <a:effectLst/>
                        </a:rPr>
                        <a:t>6</a:t>
                      </a:r>
                      <a:endParaRPr lang="hu-HU" sz="8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lnSpc>
                          <a:spcPts val="1400"/>
                        </a:lnSpc>
                        <a:buNone/>
                      </a:pPr>
                      <a:r>
                        <a:rPr lang="hu-HU" sz="1000">
                          <a:effectLst/>
                        </a:rPr>
                        <a:t>A</a:t>
                      </a:r>
                      <a:r>
                        <a:rPr lang="hu-HU" sz="1000" spc="105">
                          <a:effectLst/>
                        </a:rPr>
                        <a:t> </a:t>
                      </a:r>
                      <a:r>
                        <a:rPr lang="hu-HU" sz="1000">
                          <a:effectLst/>
                        </a:rPr>
                        <a:t>közösség</a:t>
                      </a:r>
                      <a:r>
                        <a:rPr lang="hu-HU" sz="1000" spc="155">
                          <a:effectLst/>
                        </a:rPr>
                        <a:t> </a:t>
                      </a:r>
                      <a:r>
                        <a:rPr lang="hu-HU" sz="1000">
                          <a:effectLst/>
                        </a:rPr>
                        <a:t>bevonásának</a:t>
                      </a:r>
                      <a:r>
                        <a:rPr lang="hu-HU" sz="1000" spc="150">
                          <a:effectLst/>
                        </a:rPr>
                        <a:t> </a:t>
                      </a:r>
                      <a:r>
                        <a:rPr lang="hu-HU" sz="1000">
                          <a:effectLst/>
                        </a:rPr>
                        <a:t>módja </a:t>
                      </a:r>
                      <a:r>
                        <a:rPr lang="hu-HU" sz="1000" spc="-10">
                          <a:effectLst/>
                        </a:rPr>
                        <a:t>(projektgyűjtő adatlapok, stb.</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marR="19685">
                        <a:lnSpc>
                          <a:spcPts val="1400"/>
                        </a:lnSpc>
                        <a:buNone/>
                        <a:tabLst>
                          <a:tab pos="277495" algn="l"/>
                          <a:tab pos="1268095" algn="l"/>
                          <a:tab pos="1674495" algn="l"/>
                          <a:tab pos="1915795" algn="l"/>
                        </a:tabLst>
                      </a:pPr>
                      <a:r>
                        <a:rPr lang="hu-HU" sz="1000" spc="-50">
                          <a:effectLst/>
                        </a:rPr>
                        <a:t>A</a:t>
                      </a:r>
                      <a:r>
                        <a:rPr lang="hu-HU" sz="1000">
                          <a:effectLst/>
                        </a:rPr>
                        <a:t>	</a:t>
                      </a:r>
                      <a:r>
                        <a:rPr lang="hu-HU" sz="1000" spc="-10">
                          <a:effectLst/>
                        </a:rPr>
                        <a:t>kedvezményezett</a:t>
                      </a:r>
                      <a:r>
                        <a:rPr lang="hu-HU" sz="1000">
                          <a:effectLst/>
                        </a:rPr>
                        <a:t>	</a:t>
                      </a:r>
                      <a:r>
                        <a:rPr lang="hu-HU" sz="1000" spc="-10">
                          <a:effectLst/>
                        </a:rPr>
                        <a:t>tagja</a:t>
                      </a:r>
                      <a:r>
                        <a:rPr lang="hu-HU" sz="1000">
                          <a:effectLst/>
                        </a:rPr>
                        <a:t>	</a:t>
                      </a:r>
                      <a:r>
                        <a:rPr lang="hu-HU" sz="1000" spc="-50">
                          <a:effectLst/>
                        </a:rPr>
                        <a:t>a</a:t>
                      </a:r>
                      <a:r>
                        <a:rPr lang="hu-HU" sz="1000">
                          <a:effectLst/>
                        </a:rPr>
                        <a:t>	</a:t>
                      </a:r>
                      <a:r>
                        <a:rPr lang="hu-HU" sz="1000" spc="-10">
                          <a:effectLst/>
                        </a:rPr>
                        <a:t>Szinergia Egyesületnek</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240"/>
                        </a:spcBef>
                        <a:buNone/>
                      </a:pPr>
                      <a:r>
                        <a:rPr lang="hu-HU" sz="1000" spc="-25">
                          <a:effectLst/>
                        </a:rPr>
                        <a:t>10</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577076444"/>
                  </a:ext>
                </a:extLst>
              </a:tr>
              <a:tr h="711849">
                <a:tc>
                  <a:txBody>
                    <a:bodyPr/>
                    <a:lstStyle/>
                    <a:p>
                      <a:pPr marL="23495" marR="16510" algn="ctr">
                        <a:spcBef>
                          <a:spcPts val="215"/>
                        </a:spcBef>
                        <a:buNone/>
                      </a:pPr>
                      <a:r>
                        <a:rPr lang="hu-HU" sz="700" spc="-50">
                          <a:effectLst/>
                        </a:rPr>
                        <a:t>7</a:t>
                      </a:r>
                      <a:endParaRPr lang="hu-HU" sz="8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marR="26670">
                        <a:lnSpc>
                          <a:spcPts val="1400"/>
                        </a:lnSpc>
                        <a:buNone/>
                        <a:tabLst>
                          <a:tab pos="1547495" algn="l"/>
                        </a:tabLst>
                      </a:pPr>
                      <a:r>
                        <a:rPr lang="hu-HU" sz="1000" spc="-10">
                          <a:effectLst/>
                        </a:rPr>
                        <a:t>Fizikai/pénzügyi/környezeti megvalósíthatóság</a:t>
                      </a:r>
                      <a:r>
                        <a:rPr lang="hu-HU" sz="1000">
                          <a:effectLst/>
                        </a:rPr>
                        <a:t>	</a:t>
                      </a:r>
                      <a:r>
                        <a:rPr lang="hu-HU" sz="1000" spc="-70">
                          <a:effectLst/>
                        </a:rPr>
                        <a:t>és</a:t>
                      </a:r>
                      <a:r>
                        <a:rPr lang="hu-HU" sz="1000" spc="-10">
                          <a:effectLst/>
                        </a:rPr>
                        <a:t> fenntarthatóság</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215"/>
                        </a:spcBef>
                        <a:buNone/>
                      </a:pPr>
                      <a:r>
                        <a:rPr lang="hu-HU" sz="1000">
                          <a:effectLst/>
                        </a:rPr>
                        <a:t>Megújuló</a:t>
                      </a:r>
                      <a:r>
                        <a:rPr lang="hu-HU" sz="1000" spc="-40">
                          <a:effectLst/>
                        </a:rPr>
                        <a:t> </a:t>
                      </a:r>
                      <a:r>
                        <a:rPr lang="hu-HU" sz="1000">
                          <a:effectLst/>
                        </a:rPr>
                        <a:t>energiaforrás</a:t>
                      </a:r>
                      <a:r>
                        <a:rPr lang="hu-HU" sz="1000" spc="-40">
                          <a:effectLst/>
                        </a:rPr>
                        <a:t> </a:t>
                      </a:r>
                      <a:r>
                        <a:rPr lang="hu-HU" sz="1000" spc="-10">
                          <a:effectLst/>
                        </a:rPr>
                        <a:t>hasznosítása</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215"/>
                        </a:spcBef>
                        <a:buNone/>
                      </a:pPr>
                      <a:r>
                        <a:rPr lang="hu-HU" sz="1000" spc="-25">
                          <a:effectLst/>
                        </a:rPr>
                        <a:t>10</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4015067858"/>
                  </a:ext>
                </a:extLst>
              </a:tr>
              <a:tr h="663597">
                <a:tc>
                  <a:txBody>
                    <a:bodyPr/>
                    <a:lstStyle/>
                    <a:p>
                      <a:pPr marL="23495" marR="16510" algn="ctr">
                        <a:spcBef>
                          <a:spcPts val="190"/>
                        </a:spcBef>
                        <a:buNone/>
                      </a:pPr>
                      <a:r>
                        <a:rPr lang="hu-HU" sz="700" spc="-50">
                          <a:effectLst/>
                        </a:rPr>
                        <a:t>8</a:t>
                      </a:r>
                      <a:endParaRPr lang="hu-HU" sz="8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marR="26670">
                        <a:lnSpc>
                          <a:spcPct val="123000"/>
                        </a:lnSpc>
                        <a:spcBef>
                          <a:spcPts val="190"/>
                        </a:spcBef>
                        <a:buNone/>
                        <a:tabLst>
                          <a:tab pos="1547495" algn="l"/>
                        </a:tabLst>
                      </a:pPr>
                      <a:r>
                        <a:rPr lang="hu-HU" sz="1000" spc="-10">
                          <a:effectLst/>
                        </a:rPr>
                        <a:t>Fizikai/pénzügyi/környezeti megvalósíthatóság</a:t>
                      </a:r>
                      <a:r>
                        <a:rPr lang="hu-HU" sz="1000">
                          <a:effectLst/>
                        </a:rPr>
                        <a:t>	</a:t>
                      </a:r>
                      <a:r>
                        <a:rPr lang="hu-HU" sz="1000" spc="-70">
                          <a:effectLst/>
                        </a:rPr>
                        <a:t>és</a:t>
                      </a:r>
                      <a:endParaRPr lang="hu-HU" sz="1000">
                        <a:effectLst/>
                      </a:endParaRPr>
                    </a:p>
                    <a:p>
                      <a:pPr marL="23495">
                        <a:lnSpc>
                          <a:spcPts val="1000"/>
                        </a:lnSpc>
                        <a:buNone/>
                      </a:pPr>
                      <a:r>
                        <a:rPr lang="hu-HU" sz="1000" spc="-10">
                          <a:effectLst/>
                        </a:rPr>
                        <a:t>fenntarthatóság</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lnSpc>
                          <a:spcPct val="123000"/>
                        </a:lnSpc>
                        <a:spcBef>
                          <a:spcPts val="190"/>
                        </a:spcBef>
                        <a:buNone/>
                      </a:pPr>
                      <a:r>
                        <a:rPr lang="hu-HU" sz="1000">
                          <a:effectLst/>
                        </a:rPr>
                        <a:t>A</a:t>
                      </a:r>
                      <a:r>
                        <a:rPr lang="hu-HU" sz="1000" spc="320">
                          <a:effectLst/>
                        </a:rPr>
                        <a:t> </a:t>
                      </a:r>
                      <a:r>
                        <a:rPr lang="hu-HU" sz="1000">
                          <a:effectLst/>
                        </a:rPr>
                        <a:t>támogatási</a:t>
                      </a:r>
                      <a:r>
                        <a:rPr lang="hu-HU" sz="1000" spc="345">
                          <a:effectLst/>
                        </a:rPr>
                        <a:t> </a:t>
                      </a:r>
                      <a:r>
                        <a:rPr lang="hu-HU" sz="1000">
                          <a:effectLst/>
                        </a:rPr>
                        <a:t>kérelem</a:t>
                      </a:r>
                      <a:r>
                        <a:rPr lang="hu-HU" sz="1000" spc="340">
                          <a:effectLst/>
                        </a:rPr>
                        <a:t> </a:t>
                      </a:r>
                      <a:r>
                        <a:rPr lang="hu-HU" sz="1000">
                          <a:effectLst/>
                        </a:rPr>
                        <a:t>benyújtását</a:t>
                      </a:r>
                      <a:r>
                        <a:rPr lang="hu-HU" sz="1000" spc="200">
                          <a:effectLst/>
                        </a:rPr>
                        <a:t> </a:t>
                      </a:r>
                      <a:r>
                        <a:rPr lang="hu-HU" sz="1000">
                          <a:effectLst/>
                        </a:rPr>
                        <a:t>megelőző három</a:t>
                      </a:r>
                      <a:r>
                        <a:rPr lang="hu-HU" sz="1000" spc="280">
                          <a:effectLst/>
                        </a:rPr>
                        <a:t> </a:t>
                      </a:r>
                      <a:r>
                        <a:rPr lang="hu-HU" sz="1000">
                          <a:effectLst/>
                        </a:rPr>
                        <a:t>évben</a:t>
                      </a:r>
                      <a:r>
                        <a:rPr lang="hu-HU" sz="1000" spc="270">
                          <a:effectLst/>
                        </a:rPr>
                        <a:t> </a:t>
                      </a:r>
                      <a:r>
                        <a:rPr lang="hu-HU" sz="1000">
                          <a:effectLst/>
                        </a:rPr>
                        <a:t>a</a:t>
                      </a:r>
                      <a:r>
                        <a:rPr lang="hu-HU" sz="1000" spc="340">
                          <a:effectLst/>
                        </a:rPr>
                        <a:t> </a:t>
                      </a:r>
                      <a:r>
                        <a:rPr lang="hu-HU" sz="1000">
                          <a:effectLst/>
                        </a:rPr>
                        <a:t>LEADER</a:t>
                      </a:r>
                      <a:r>
                        <a:rPr lang="hu-HU" sz="1000" spc="240">
                          <a:effectLst/>
                        </a:rPr>
                        <a:t> </a:t>
                      </a:r>
                      <a:r>
                        <a:rPr lang="hu-HU" sz="1000">
                          <a:effectLst/>
                        </a:rPr>
                        <a:t>program</a:t>
                      </a:r>
                      <a:r>
                        <a:rPr lang="hu-HU" sz="1000" spc="260">
                          <a:effectLst/>
                        </a:rPr>
                        <a:t> </a:t>
                      </a:r>
                      <a:r>
                        <a:rPr lang="hu-HU" sz="1000" spc="-10">
                          <a:effectLst/>
                        </a:rPr>
                        <a:t>keretében</a:t>
                      </a:r>
                      <a:endParaRPr lang="hu-HU" sz="1000">
                        <a:effectLst/>
                      </a:endParaRPr>
                    </a:p>
                    <a:p>
                      <a:pPr marL="23495">
                        <a:lnSpc>
                          <a:spcPts val="1000"/>
                        </a:lnSpc>
                        <a:buNone/>
                      </a:pPr>
                      <a:r>
                        <a:rPr lang="hu-HU" sz="1000">
                          <a:effectLst/>
                        </a:rPr>
                        <a:t>elnyert</a:t>
                      </a:r>
                      <a:r>
                        <a:rPr lang="hu-HU" sz="1000" spc="-10">
                          <a:effectLst/>
                        </a:rPr>
                        <a:t> támogatások</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190"/>
                        </a:spcBef>
                        <a:buNone/>
                      </a:pPr>
                      <a:r>
                        <a:rPr lang="hu-HU" sz="1000" spc="-25">
                          <a:effectLst/>
                        </a:rPr>
                        <a:t>10</a:t>
                      </a:r>
                      <a:endParaRPr lang="hu-HU" sz="10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981542301"/>
                  </a:ext>
                </a:extLst>
              </a:tr>
              <a:tr h="528281">
                <a:tc>
                  <a:txBody>
                    <a:bodyPr/>
                    <a:lstStyle/>
                    <a:p>
                      <a:pPr marL="23495" marR="16510" algn="ctr">
                        <a:spcBef>
                          <a:spcPts val="265"/>
                        </a:spcBef>
                        <a:buNone/>
                      </a:pPr>
                      <a:r>
                        <a:rPr lang="hu-HU" sz="700" spc="-50" dirty="0">
                          <a:effectLst/>
                        </a:rPr>
                        <a:t>9</a:t>
                      </a:r>
                      <a:endParaRPr lang="hu-HU" sz="800" dirty="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marR="16510" algn="just">
                        <a:lnSpc>
                          <a:spcPts val="1400"/>
                        </a:lnSpc>
                        <a:buNone/>
                      </a:pPr>
                      <a:r>
                        <a:rPr lang="hu-HU" sz="1000" dirty="0">
                          <a:effectLst/>
                        </a:rPr>
                        <a:t>A működési terület környezeti, gazdasági és társadalmi jellemzőit, </a:t>
                      </a:r>
                      <a:r>
                        <a:rPr lang="hu-HU" sz="1000" spc="-10" dirty="0">
                          <a:effectLst/>
                        </a:rPr>
                        <a:t>szolgáltatás</a:t>
                      </a:r>
                      <a:r>
                        <a:rPr lang="hu-HU" sz="1000" spc="-20" dirty="0">
                          <a:effectLst/>
                        </a:rPr>
                        <a:t> </a:t>
                      </a:r>
                      <a:r>
                        <a:rPr lang="hu-HU" sz="1000" spc="-10" dirty="0">
                          <a:effectLst/>
                        </a:rPr>
                        <a:t>beszerzése</a:t>
                      </a:r>
                      <a:r>
                        <a:rPr lang="hu-HU" sz="1000" spc="-20" dirty="0">
                          <a:effectLst/>
                        </a:rPr>
                        <a:t> </a:t>
                      </a:r>
                      <a:r>
                        <a:rPr lang="hu-HU" sz="1000" spc="-10" dirty="0">
                          <a:effectLst/>
                        </a:rPr>
                        <a:t>stb.</a:t>
                      </a:r>
                      <a:endParaRPr lang="hu-HU" sz="1000" dirty="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265"/>
                        </a:spcBef>
                        <a:buNone/>
                      </a:pPr>
                      <a:r>
                        <a:rPr lang="hu-HU" sz="1000" dirty="0">
                          <a:effectLst/>
                        </a:rPr>
                        <a:t>A</a:t>
                      </a:r>
                      <a:r>
                        <a:rPr lang="hu-HU" sz="1000" spc="-30" dirty="0">
                          <a:effectLst/>
                        </a:rPr>
                        <a:t> </a:t>
                      </a:r>
                      <a:r>
                        <a:rPr lang="hu-HU" sz="1000" dirty="0">
                          <a:effectLst/>
                        </a:rPr>
                        <a:t>műveletnek</a:t>
                      </a:r>
                      <a:r>
                        <a:rPr lang="hu-HU" sz="1000" spc="-30" dirty="0">
                          <a:effectLst/>
                        </a:rPr>
                        <a:t> </a:t>
                      </a:r>
                      <a:r>
                        <a:rPr lang="hu-HU" sz="1000" dirty="0">
                          <a:effectLst/>
                        </a:rPr>
                        <a:t>helyt</a:t>
                      </a:r>
                      <a:r>
                        <a:rPr lang="hu-HU" sz="1000" spc="-30" dirty="0">
                          <a:effectLst/>
                        </a:rPr>
                        <a:t> </a:t>
                      </a:r>
                      <a:r>
                        <a:rPr lang="hu-HU" sz="1000" dirty="0">
                          <a:effectLst/>
                        </a:rPr>
                        <a:t>adó</a:t>
                      </a:r>
                      <a:r>
                        <a:rPr lang="hu-HU" sz="1000" spc="-25" dirty="0">
                          <a:effectLst/>
                        </a:rPr>
                        <a:t> </a:t>
                      </a:r>
                      <a:r>
                        <a:rPr lang="hu-HU" sz="1000" dirty="0">
                          <a:effectLst/>
                        </a:rPr>
                        <a:t>település</a:t>
                      </a:r>
                      <a:r>
                        <a:rPr lang="hu-HU" sz="1000" spc="-30" dirty="0">
                          <a:effectLst/>
                        </a:rPr>
                        <a:t> </a:t>
                      </a:r>
                      <a:r>
                        <a:rPr lang="hu-HU" sz="1000" spc="-10" dirty="0">
                          <a:effectLst/>
                        </a:rPr>
                        <a:t>lakosságszáma</a:t>
                      </a:r>
                      <a:endParaRPr lang="hu-HU" sz="1000" dirty="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265"/>
                        </a:spcBef>
                        <a:buNone/>
                      </a:pPr>
                      <a:r>
                        <a:rPr lang="hu-HU" sz="1000" spc="-25" dirty="0">
                          <a:effectLst/>
                        </a:rPr>
                        <a:t>10</a:t>
                      </a:r>
                      <a:endParaRPr lang="hu-HU" sz="1000" dirty="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291341963"/>
                  </a:ext>
                </a:extLst>
              </a:tr>
            </a:tbl>
          </a:graphicData>
        </a:graphic>
      </p:graphicFrame>
    </p:spTree>
    <p:extLst>
      <p:ext uri="{BB962C8B-B14F-4D97-AF65-F5344CB8AC3E}">
        <p14:creationId xmlns:p14="http://schemas.microsoft.com/office/powerpoint/2010/main" val="2122048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17E007F-913D-749A-8225-D482675C1FD9}"/>
              </a:ext>
            </a:extLst>
          </p:cNvPr>
          <p:cNvSpPr>
            <a:spLocks noGrp="1"/>
          </p:cNvSpPr>
          <p:nvPr>
            <p:ph type="ctrTitle"/>
          </p:nvPr>
        </p:nvSpPr>
        <p:spPr>
          <a:xfrm>
            <a:off x="611560" y="260649"/>
            <a:ext cx="7772400" cy="576064"/>
          </a:xfrm>
        </p:spPr>
        <p:txBody>
          <a:bodyPr>
            <a:normAutofit/>
          </a:bodyPr>
          <a:lstStyle/>
          <a:p>
            <a:r>
              <a:rPr lang="hu-HU" sz="2400" dirty="0" err="1"/>
              <a:t>Mikrovállalkozások</a:t>
            </a:r>
            <a:r>
              <a:rPr lang="hu-HU" sz="2400" dirty="0"/>
              <a:t> fejlesztése: pontozási szempontrendszer</a:t>
            </a:r>
          </a:p>
        </p:txBody>
      </p:sp>
      <p:sp>
        <p:nvSpPr>
          <p:cNvPr id="3" name="Alcím 2">
            <a:extLst>
              <a:ext uri="{FF2B5EF4-FFF2-40B4-BE49-F238E27FC236}">
                <a16:creationId xmlns:a16="http://schemas.microsoft.com/office/drawing/2014/main" id="{EF6A2F0B-6A07-F641-66E5-D9E6EEB0C390}"/>
              </a:ext>
            </a:extLst>
          </p:cNvPr>
          <p:cNvSpPr>
            <a:spLocks noGrp="1"/>
          </p:cNvSpPr>
          <p:nvPr>
            <p:ph type="subTitle" idx="1"/>
          </p:nvPr>
        </p:nvSpPr>
        <p:spPr>
          <a:xfrm>
            <a:off x="611560" y="1268760"/>
            <a:ext cx="7848872" cy="4370040"/>
          </a:xfrm>
        </p:spPr>
        <p:txBody>
          <a:bodyPr/>
          <a:lstStyle/>
          <a:p>
            <a:endParaRPr lang="hu-HU" dirty="0"/>
          </a:p>
        </p:txBody>
      </p:sp>
      <p:graphicFrame>
        <p:nvGraphicFramePr>
          <p:cNvPr id="4" name="Táblázat 3">
            <a:extLst>
              <a:ext uri="{FF2B5EF4-FFF2-40B4-BE49-F238E27FC236}">
                <a16:creationId xmlns:a16="http://schemas.microsoft.com/office/drawing/2014/main" id="{F1F88552-E164-0A58-E42E-03471A286BA4}"/>
              </a:ext>
            </a:extLst>
          </p:cNvPr>
          <p:cNvGraphicFramePr>
            <a:graphicFrameLocks noGrp="1"/>
          </p:cNvGraphicFramePr>
          <p:nvPr>
            <p:extLst>
              <p:ext uri="{D42A27DB-BD31-4B8C-83A1-F6EECF244321}">
                <p14:modId xmlns:p14="http://schemas.microsoft.com/office/powerpoint/2010/main" val="3426012993"/>
              </p:ext>
            </p:extLst>
          </p:nvPr>
        </p:nvGraphicFramePr>
        <p:xfrm>
          <a:off x="611560" y="1268760"/>
          <a:ext cx="7848871" cy="3960440"/>
        </p:xfrm>
        <a:graphic>
          <a:graphicData uri="http://schemas.openxmlformats.org/drawingml/2006/table">
            <a:tbl>
              <a:tblPr firstRow="1" firstCol="1" lastRow="1" lastCol="1" bandRow="1" bandCol="1">
                <a:tableStyleId>{5C22544A-7EE6-4342-B048-85BDC9FD1C3A}</a:tableStyleId>
              </a:tblPr>
              <a:tblGrid>
                <a:gridCol w="558085">
                  <a:extLst>
                    <a:ext uri="{9D8B030D-6E8A-4147-A177-3AD203B41FA5}">
                      <a16:colId xmlns:a16="http://schemas.microsoft.com/office/drawing/2014/main" val="3478947405"/>
                    </a:ext>
                  </a:extLst>
                </a:gridCol>
                <a:gridCol w="1767268">
                  <a:extLst>
                    <a:ext uri="{9D8B030D-6E8A-4147-A177-3AD203B41FA5}">
                      <a16:colId xmlns:a16="http://schemas.microsoft.com/office/drawing/2014/main" val="1105960419"/>
                    </a:ext>
                  </a:extLst>
                </a:gridCol>
                <a:gridCol w="2484805">
                  <a:extLst>
                    <a:ext uri="{9D8B030D-6E8A-4147-A177-3AD203B41FA5}">
                      <a16:colId xmlns:a16="http://schemas.microsoft.com/office/drawing/2014/main" val="2666937898"/>
                    </a:ext>
                  </a:extLst>
                </a:gridCol>
                <a:gridCol w="3038713">
                  <a:extLst>
                    <a:ext uri="{9D8B030D-6E8A-4147-A177-3AD203B41FA5}">
                      <a16:colId xmlns:a16="http://schemas.microsoft.com/office/drawing/2014/main" val="2408969300"/>
                    </a:ext>
                  </a:extLst>
                </a:gridCol>
              </a:tblGrid>
              <a:tr h="360398">
                <a:tc>
                  <a:txBody>
                    <a:bodyPr/>
                    <a:lstStyle/>
                    <a:p>
                      <a:pPr marL="23495" marR="46990" algn="ctr">
                        <a:lnSpc>
                          <a:spcPts val="1025"/>
                        </a:lnSpc>
                        <a:spcBef>
                          <a:spcPts val="250"/>
                        </a:spcBef>
                        <a:buNone/>
                      </a:pPr>
                      <a:r>
                        <a:rPr lang="hu-HU" sz="1000" spc="-10">
                          <a:effectLst/>
                        </a:rPr>
                        <a:t>Sorszám</a:t>
                      </a:r>
                      <a:endParaRPr lang="hu-HU" sz="11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lnSpc>
                          <a:spcPts val="1025"/>
                        </a:lnSpc>
                        <a:spcBef>
                          <a:spcPts val="250"/>
                        </a:spcBef>
                        <a:buNone/>
                      </a:pPr>
                      <a:r>
                        <a:rPr lang="hu-HU" sz="1000">
                          <a:effectLst/>
                        </a:rPr>
                        <a:t>Kiválasztási</a:t>
                      </a:r>
                      <a:r>
                        <a:rPr lang="hu-HU" sz="1000" spc="60">
                          <a:effectLst/>
                        </a:rPr>
                        <a:t> </a:t>
                      </a:r>
                      <a:r>
                        <a:rPr lang="hu-HU" sz="1000" spc="-10">
                          <a:effectLst/>
                        </a:rPr>
                        <a:t>szempontok</a:t>
                      </a:r>
                      <a:endParaRPr lang="hu-HU" sz="11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lnSpc>
                          <a:spcPts val="1025"/>
                        </a:lnSpc>
                        <a:spcBef>
                          <a:spcPts val="250"/>
                        </a:spcBef>
                        <a:buNone/>
                      </a:pPr>
                      <a:r>
                        <a:rPr lang="hu-HU" sz="1000" dirty="0">
                          <a:effectLst/>
                        </a:rPr>
                        <a:t>Tartalmi</a:t>
                      </a:r>
                      <a:r>
                        <a:rPr lang="hu-HU" sz="1000" spc="25" dirty="0">
                          <a:effectLst/>
                        </a:rPr>
                        <a:t> </a:t>
                      </a:r>
                      <a:r>
                        <a:rPr lang="hu-HU" sz="1000" dirty="0">
                          <a:effectLst/>
                        </a:rPr>
                        <a:t>értékelési</a:t>
                      </a:r>
                      <a:r>
                        <a:rPr lang="hu-HU" sz="1000" spc="25" dirty="0">
                          <a:effectLst/>
                        </a:rPr>
                        <a:t> </a:t>
                      </a:r>
                      <a:r>
                        <a:rPr lang="hu-HU" sz="1000" dirty="0">
                          <a:effectLst/>
                        </a:rPr>
                        <a:t>szempont</a:t>
                      </a:r>
                      <a:r>
                        <a:rPr lang="hu-HU" sz="1000" spc="20" dirty="0">
                          <a:effectLst/>
                        </a:rPr>
                        <a:t> </a:t>
                      </a:r>
                      <a:r>
                        <a:rPr lang="hu-HU" sz="1000" spc="-10" dirty="0">
                          <a:effectLst/>
                        </a:rPr>
                        <a:t>megnevezése</a:t>
                      </a:r>
                      <a:endParaRPr lang="hu-HU" sz="1100" dirty="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lnSpc>
                          <a:spcPts val="1025"/>
                        </a:lnSpc>
                        <a:spcBef>
                          <a:spcPts val="250"/>
                        </a:spcBef>
                        <a:buNone/>
                      </a:pPr>
                      <a:r>
                        <a:rPr lang="hu-HU" sz="1000">
                          <a:effectLst/>
                        </a:rPr>
                        <a:t>Szempontra</a:t>
                      </a:r>
                      <a:r>
                        <a:rPr lang="hu-HU" sz="1000" spc="-15">
                          <a:effectLst/>
                        </a:rPr>
                        <a:t> </a:t>
                      </a:r>
                      <a:r>
                        <a:rPr lang="hu-HU" sz="1000">
                          <a:effectLst/>
                        </a:rPr>
                        <a:t>adható</a:t>
                      </a:r>
                      <a:r>
                        <a:rPr lang="hu-HU" sz="1000" spc="-20">
                          <a:effectLst/>
                        </a:rPr>
                        <a:t> </a:t>
                      </a:r>
                      <a:r>
                        <a:rPr lang="hu-HU" sz="1000">
                          <a:effectLst/>
                        </a:rPr>
                        <a:t>maximális</a:t>
                      </a:r>
                      <a:r>
                        <a:rPr lang="hu-HU" sz="1000" spc="-15">
                          <a:effectLst/>
                        </a:rPr>
                        <a:t> </a:t>
                      </a:r>
                      <a:r>
                        <a:rPr lang="hu-HU" sz="1000" spc="-10">
                          <a:effectLst/>
                        </a:rPr>
                        <a:t>pontszám</a:t>
                      </a:r>
                      <a:endParaRPr lang="hu-HU" sz="11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412982037"/>
                  </a:ext>
                </a:extLst>
              </a:tr>
              <a:tr h="1075950">
                <a:tc>
                  <a:txBody>
                    <a:bodyPr/>
                    <a:lstStyle/>
                    <a:p>
                      <a:pPr marL="23495" marR="9525" algn="ctr">
                        <a:spcBef>
                          <a:spcPts val="265"/>
                        </a:spcBef>
                        <a:buNone/>
                      </a:pPr>
                      <a:r>
                        <a:rPr lang="hu-HU" sz="1000" spc="-25">
                          <a:effectLst/>
                        </a:rPr>
                        <a:t>10</a:t>
                      </a:r>
                      <a:endParaRPr lang="hu-HU" sz="11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lnSpc>
                          <a:spcPts val="1400"/>
                        </a:lnSpc>
                        <a:buNone/>
                      </a:pPr>
                      <a:r>
                        <a:rPr lang="hu-HU" sz="1000">
                          <a:effectLst/>
                        </a:rPr>
                        <a:t>A</a:t>
                      </a:r>
                      <a:r>
                        <a:rPr lang="hu-HU" sz="1000" spc="105">
                          <a:effectLst/>
                        </a:rPr>
                        <a:t> </a:t>
                      </a:r>
                      <a:r>
                        <a:rPr lang="hu-HU" sz="1000">
                          <a:effectLst/>
                        </a:rPr>
                        <a:t>közösség</a:t>
                      </a:r>
                      <a:r>
                        <a:rPr lang="hu-HU" sz="1000" spc="155">
                          <a:effectLst/>
                        </a:rPr>
                        <a:t> </a:t>
                      </a:r>
                      <a:r>
                        <a:rPr lang="hu-HU" sz="1000">
                          <a:effectLst/>
                        </a:rPr>
                        <a:t>bevonásának</a:t>
                      </a:r>
                      <a:r>
                        <a:rPr lang="hu-HU" sz="1000" spc="150">
                          <a:effectLst/>
                        </a:rPr>
                        <a:t> </a:t>
                      </a:r>
                      <a:r>
                        <a:rPr lang="hu-HU" sz="1000">
                          <a:effectLst/>
                        </a:rPr>
                        <a:t>módja </a:t>
                      </a:r>
                      <a:r>
                        <a:rPr lang="hu-HU" sz="1000" spc="-10">
                          <a:effectLst/>
                        </a:rPr>
                        <a:t>(projektgyűjtő adatlapok, stb.</a:t>
                      </a:r>
                      <a:endParaRPr lang="hu-HU" sz="11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lnSpc>
                          <a:spcPts val="1400"/>
                        </a:lnSpc>
                        <a:buNone/>
                      </a:pPr>
                      <a:r>
                        <a:rPr lang="hu-HU" sz="1000">
                          <a:effectLst/>
                        </a:rPr>
                        <a:t>A</a:t>
                      </a:r>
                      <a:r>
                        <a:rPr lang="hu-HU" sz="1000" spc="-40">
                          <a:effectLst/>
                        </a:rPr>
                        <a:t> </a:t>
                      </a:r>
                      <a:r>
                        <a:rPr lang="hu-HU" sz="1000">
                          <a:effectLst/>
                        </a:rPr>
                        <a:t>műveletet,</a:t>
                      </a:r>
                      <a:r>
                        <a:rPr lang="hu-HU" sz="1000" spc="5">
                          <a:effectLst/>
                        </a:rPr>
                        <a:t> </a:t>
                      </a:r>
                      <a:r>
                        <a:rPr lang="hu-HU" sz="1000">
                          <a:effectLst/>
                        </a:rPr>
                        <a:t>illetve</a:t>
                      </a:r>
                      <a:r>
                        <a:rPr lang="hu-HU" sz="1000" spc="-25">
                          <a:effectLst/>
                        </a:rPr>
                        <a:t> </a:t>
                      </a:r>
                      <a:r>
                        <a:rPr lang="hu-HU" sz="1000">
                          <a:effectLst/>
                        </a:rPr>
                        <a:t>a</a:t>
                      </a:r>
                      <a:r>
                        <a:rPr lang="hu-HU" sz="1000" spc="150">
                          <a:effectLst/>
                        </a:rPr>
                        <a:t> </a:t>
                      </a:r>
                      <a:r>
                        <a:rPr lang="hu-HU" sz="1000">
                          <a:effectLst/>
                        </a:rPr>
                        <a:t>vállalkozást</a:t>
                      </a:r>
                      <a:r>
                        <a:rPr lang="hu-HU" sz="1000" spc="-30">
                          <a:effectLst/>
                        </a:rPr>
                        <a:t> </a:t>
                      </a:r>
                      <a:r>
                        <a:rPr lang="hu-HU" sz="1000">
                          <a:effectLst/>
                        </a:rPr>
                        <a:t>bemutató</a:t>
                      </a:r>
                      <a:r>
                        <a:rPr lang="hu-HU" sz="1000" spc="-25">
                          <a:effectLst/>
                        </a:rPr>
                        <a:t> </a:t>
                      </a:r>
                      <a:r>
                        <a:rPr lang="hu-HU" sz="1000">
                          <a:effectLst/>
                        </a:rPr>
                        <a:t>nyílt </a:t>
                      </a:r>
                      <a:r>
                        <a:rPr lang="hu-HU" sz="1000" spc="-10">
                          <a:effectLst/>
                        </a:rPr>
                        <a:t>nap</a:t>
                      </a:r>
                      <a:r>
                        <a:rPr lang="hu-HU" sz="1000" spc="-15">
                          <a:effectLst/>
                        </a:rPr>
                        <a:t> </a:t>
                      </a:r>
                      <a:r>
                        <a:rPr lang="hu-HU" sz="1000" spc="-10">
                          <a:effectLst/>
                        </a:rPr>
                        <a:t>vállalása</a:t>
                      </a:r>
                      <a:r>
                        <a:rPr lang="hu-HU" sz="1000" spc="-15">
                          <a:effectLst/>
                        </a:rPr>
                        <a:t> </a:t>
                      </a:r>
                      <a:r>
                        <a:rPr lang="hu-HU" sz="1000" spc="-10">
                          <a:effectLst/>
                        </a:rPr>
                        <a:t>a</a:t>
                      </a:r>
                      <a:r>
                        <a:rPr lang="hu-HU" sz="1000" spc="-15">
                          <a:effectLst/>
                        </a:rPr>
                        <a:t> </a:t>
                      </a:r>
                      <a:r>
                        <a:rPr lang="hu-HU" sz="1000" spc="-10">
                          <a:effectLst/>
                        </a:rPr>
                        <a:t>térségi</a:t>
                      </a:r>
                      <a:r>
                        <a:rPr lang="hu-HU" sz="1000" spc="-15">
                          <a:effectLst/>
                        </a:rPr>
                        <a:t> </a:t>
                      </a:r>
                      <a:r>
                        <a:rPr lang="hu-HU" sz="1000" spc="-10">
                          <a:effectLst/>
                        </a:rPr>
                        <a:t>és</a:t>
                      </a:r>
                      <a:r>
                        <a:rPr lang="hu-HU" sz="1000" spc="-15">
                          <a:effectLst/>
                        </a:rPr>
                        <a:t> </a:t>
                      </a:r>
                      <a:r>
                        <a:rPr lang="hu-HU" sz="1000" spc="-10">
                          <a:effectLst/>
                        </a:rPr>
                        <a:t>helyi</a:t>
                      </a:r>
                      <a:r>
                        <a:rPr lang="hu-HU" sz="1000" spc="-15">
                          <a:effectLst/>
                        </a:rPr>
                        <a:t> </a:t>
                      </a:r>
                      <a:r>
                        <a:rPr lang="hu-HU" sz="1000" spc="-10">
                          <a:effectLst/>
                        </a:rPr>
                        <a:t>lakosság</a:t>
                      </a:r>
                      <a:r>
                        <a:rPr lang="hu-HU" sz="1000" spc="-15">
                          <a:effectLst/>
                        </a:rPr>
                        <a:t> </a:t>
                      </a:r>
                      <a:r>
                        <a:rPr lang="hu-HU" sz="1000" spc="-10">
                          <a:effectLst/>
                        </a:rPr>
                        <a:t>számára</a:t>
                      </a:r>
                      <a:endParaRPr lang="hu-HU" sz="11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265"/>
                        </a:spcBef>
                        <a:buNone/>
                      </a:pPr>
                      <a:r>
                        <a:rPr lang="hu-HU" sz="1000" spc="-25">
                          <a:effectLst/>
                        </a:rPr>
                        <a:t>10</a:t>
                      </a:r>
                      <a:endParaRPr lang="hu-HU" sz="11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315123982"/>
                  </a:ext>
                </a:extLst>
              </a:tr>
              <a:tr h="2176800">
                <a:tc>
                  <a:txBody>
                    <a:bodyPr/>
                    <a:lstStyle/>
                    <a:p>
                      <a:pPr marL="23495" marR="9525" algn="ctr">
                        <a:spcBef>
                          <a:spcPts val="240"/>
                        </a:spcBef>
                        <a:buNone/>
                      </a:pPr>
                      <a:r>
                        <a:rPr lang="hu-HU" sz="1000" spc="-25">
                          <a:effectLst/>
                        </a:rPr>
                        <a:t>11</a:t>
                      </a:r>
                      <a:endParaRPr lang="hu-HU" sz="11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marR="23495" algn="just">
                        <a:lnSpc>
                          <a:spcPts val="1400"/>
                        </a:lnSpc>
                        <a:buNone/>
                        <a:tabLst>
                          <a:tab pos="798195" algn="l"/>
                        </a:tabLst>
                      </a:pPr>
                      <a:r>
                        <a:rPr lang="hu-HU" sz="1000" dirty="0">
                          <a:effectLst/>
                        </a:rPr>
                        <a:t>A nemek közötti, a társadalmi esélyegyenlőtlenség és a hátrányos helyzet csökkentését </a:t>
                      </a:r>
                      <a:r>
                        <a:rPr lang="hu-HU" sz="1000" spc="-10" dirty="0">
                          <a:effectLst/>
                        </a:rPr>
                        <a:t>célzó</a:t>
                      </a:r>
                      <a:r>
                        <a:rPr lang="hu-HU" sz="1000" dirty="0">
                          <a:effectLst/>
                        </a:rPr>
                        <a:t>	</a:t>
                      </a:r>
                      <a:r>
                        <a:rPr lang="hu-HU" sz="1000" spc="-10" dirty="0">
                          <a:effectLst/>
                        </a:rPr>
                        <a:t>kezdeményezések ösztönzése</a:t>
                      </a:r>
                      <a:endParaRPr lang="hu-HU" sz="1100" dirty="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240"/>
                        </a:spcBef>
                        <a:buNone/>
                      </a:pPr>
                      <a:r>
                        <a:rPr lang="hu-HU" sz="1000">
                          <a:effectLst/>
                        </a:rPr>
                        <a:t>Társadalmi</a:t>
                      </a:r>
                      <a:r>
                        <a:rPr lang="hu-HU" sz="1000" spc="-10">
                          <a:effectLst/>
                        </a:rPr>
                        <a:t> szerepvállalás</a:t>
                      </a:r>
                      <a:endParaRPr lang="hu-HU" sz="11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a:txBody>
                    <a:bodyPr/>
                    <a:lstStyle/>
                    <a:p>
                      <a:pPr marL="23495">
                        <a:spcBef>
                          <a:spcPts val="240"/>
                        </a:spcBef>
                        <a:buNone/>
                      </a:pPr>
                      <a:r>
                        <a:rPr lang="hu-HU" sz="1000" spc="-25">
                          <a:effectLst/>
                        </a:rPr>
                        <a:t>10</a:t>
                      </a:r>
                      <a:endParaRPr lang="hu-HU" sz="11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626455557"/>
                  </a:ext>
                </a:extLst>
              </a:tr>
              <a:tr h="347292">
                <a:tc>
                  <a:txBody>
                    <a:bodyPr/>
                    <a:lstStyle/>
                    <a:p>
                      <a:pPr marL="23495">
                        <a:buNone/>
                      </a:pPr>
                      <a:r>
                        <a:rPr lang="hu-HU" sz="900">
                          <a:effectLst/>
                        </a:rPr>
                        <a:t> </a:t>
                      </a:r>
                      <a:endParaRPr lang="hu-HU" sz="110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gridSpan="2">
                  <a:txBody>
                    <a:bodyPr/>
                    <a:lstStyle/>
                    <a:p>
                      <a:pPr marL="23495">
                        <a:lnSpc>
                          <a:spcPts val="1010"/>
                        </a:lnSpc>
                        <a:spcBef>
                          <a:spcPts val="215"/>
                        </a:spcBef>
                        <a:buNone/>
                      </a:pPr>
                      <a:r>
                        <a:rPr lang="hu-HU" sz="1000" dirty="0">
                          <a:effectLst/>
                        </a:rPr>
                        <a:t>Adható</a:t>
                      </a:r>
                      <a:r>
                        <a:rPr lang="hu-HU" sz="1000" spc="5" dirty="0">
                          <a:effectLst/>
                        </a:rPr>
                        <a:t> </a:t>
                      </a:r>
                      <a:r>
                        <a:rPr lang="hu-HU" sz="1000" dirty="0">
                          <a:effectLst/>
                        </a:rPr>
                        <a:t>pontszám</a:t>
                      </a:r>
                      <a:r>
                        <a:rPr lang="hu-HU" sz="1000" spc="5" dirty="0">
                          <a:effectLst/>
                        </a:rPr>
                        <a:t> </a:t>
                      </a:r>
                      <a:r>
                        <a:rPr lang="hu-HU" sz="1000" spc="-10" dirty="0">
                          <a:effectLst/>
                        </a:rPr>
                        <a:t>összesen</a:t>
                      </a:r>
                      <a:endParaRPr lang="hu-HU" sz="1100" dirty="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tc hMerge="1">
                  <a:txBody>
                    <a:bodyPr/>
                    <a:lstStyle/>
                    <a:p>
                      <a:endParaRPr lang="hu-HU"/>
                    </a:p>
                  </a:txBody>
                  <a:tcPr/>
                </a:tc>
                <a:tc>
                  <a:txBody>
                    <a:bodyPr/>
                    <a:lstStyle/>
                    <a:p>
                      <a:pPr marL="36195">
                        <a:lnSpc>
                          <a:spcPts val="1010"/>
                        </a:lnSpc>
                        <a:spcBef>
                          <a:spcPts val="215"/>
                        </a:spcBef>
                        <a:buNone/>
                      </a:pPr>
                      <a:r>
                        <a:rPr lang="hu-HU" sz="1000" spc="-25" dirty="0">
                          <a:effectLst/>
                        </a:rPr>
                        <a:t>100</a:t>
                      </a:r>
                      <a:endParaRPr lang="hu-HU" sz="1100" dirty="0">
                        <a:effectLst/>
                        <a:latin typeface="Microsoft Sans Serif" panose="020B0604020202020204" pitchFamily="34" charset="0"/>
                        <a:ea typeface="Microsoft Sans Serif"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190685655"/>
                  </a:ext>
                </a:extLst>
              </a:tr>
            </a:tbl>
          </a:graphicData>
        </a:graphic>
      </p:graphicFrame>
    </p:spTree>
    <p:extLst>
      <p:ext uri="{BB962C8B-B14F-4D97-AF65-F5344CB8AC3E}">
        <p14:creationId xmlns:p14="http://schemas.microsoft.com/office/powerpoint/2010/main" val="2626679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F5DD419-CADA-77C6-8831-D97379691BB7}"/>
              </a:ext>
            </a:extLst>
          </p:cNvPr>
          <p:cNvSpPr>
            <a:spLocks noGrp="1"/>
          </p:cNvSpPr>
          <p:nvPr>
            <p:ph type="title"/>
          </p:nvPr>
        </p:nvSpPr>
        <p:spPr/>
        <p:txBody>
          <a:bodyPr>
            <a:normAutofit fontScale="90000"/>
          </a:bodyPr>
          <a:lstStyle/>
          <a:p>
            <a:r>
              <a:rPr lang="hu-HU" dirty="0"/>
              <a:t>Mikróvállalkozások támogatása pontozás 1.</a:t>
            </a:r>
          </a:p>
        </p:txBody>
      </p:sp>
      <p:pic>
        <p:nvPicPr>
          <p:cNvPr id="5" name="Tartalom helye 4">
            <a:extLst>
              <a:ext uri="{FF2B5EF4-FFF2-40B4-BE49-F238E27FC236}">
                <a16:creationId xmlns:a16="http://schemas.microsoft.com/office/drawing/2014/main" id="{E8E4D0D4-0761-C566-D0DD-1B0432294B24}"/>
              </a:ext>
            </a:extLst>
          </p:cNvPr>
          <p:cNvPicPr>
            <a:picLocks noGrp="1" noChangeAspect="1"/>
          </p:cNvPicPr>
          <p:nvPr>
            <p:ph idx="1"/>
          </p:nvPr>
        </p:nvPicPr>
        <p:blipFill>
          <a:blip r:embed="rId2"/>
          <a:stretch>
            <a:fillRect/>
          </a:stretch>
        </p:blipFill>
        <p:spPr>
          <a:xfrm>
            <a:off x="827584" y="1628800"/>
            <a:ext cx="7416824" cy="4320480"/>
          </a:xfrm>
        </p:spPr>
      </p:pic>
    </p:spTree>
    <p:extLst>
      <p:ext uri="{BB962C8B-B14F-4D97-AF65-F5344CB8AC3E}">
        <p14:creationId xmlns:p14="http://schemas.microsoft.com/office/powerpoint/2010/main" val="798795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94DB0D0-0108-DA6F-E45D-DC435D5A807D}"/>
              </a:ext>
            </a:extLst>
          </p:cNvPr>
          <p:cNvSpPr>
            <a:spLocks noGrp="1"/>
          </p:cNvSpPr>
          <p:nvPr>
            <p:ph type="title"/>
          </p:nvPr>
        </p:nvSpPr>
        <p:spPr/>
        <p:txBody>
          <a:bodyPr>
            <a:normAutofit fontScale="90000"/>
          </a:bodyPr>
          <a:lstStyle/>
          <a:p>
            <a:r>
              <a:rPr lang="hu-HU" dirty="0"/>
              <a:t>Mikróvállalkozások támogatása pontozás 2.</a:t>
            </a:r>
          </a:p>
        </p:txBody>
      </p:sp>
      <p:pic>
        <p:nvPicPr>
          <p:cNvPr id="5" name="Tartalom helye 4">
            <a:extLst>
              <a:ext uri="{FF2B5EF4-FFF2-40B4-BE49-F238E27FC236}">
                <a16:creationId xmlns:a16="http://schemas.microsoft.com/office/drawing/2014/main" id="{65119DFE-D36F-F797-4D2C-8668A4B619CA}"/>
              </a:ext>
            </a:extLst>
          </p:cNvPr>
          <p:cNvPicPr>
            <a:picLocks noGrp="1" noChangeAspect="1"/>
          </p:cNvPicPr>
          <p:nvPr>
            <p:ph idx="1"/>
          </p:nvPr>
        </p:nvPicPr>
        <p:blipFill>
          <a:blip r:embed="rId2"/>
          <a:stretch>
            <a:fillRect/>
          </a:stretch>
        </p:blipFill>
        <p:spPr>
          <a:xfrm>
            <a:off x="395536" y="1556792"/>
            <a:ext cx="7848872" cy="4752528"/>
          </a:xfrm>
        </p:spPr>
      </p:pic>
    </p:spTree>
    <p:extLst>
      <p:ext uri="{BB962C8B-B14F-4D97-AF65-F5344CB8AC3E}">
        <p14:creationId xmlns:p14="http://schemas.microsoft.com/office/powerpoint/2010/main" val="3522741332"/>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6268</TotalTime>
  <Words>2751</Words>
  <Application>Microsoft Office PowerPoint</Application>
  <PresentationFormat>Diavetítés a képernyőre (4:3 oldalarány)</PresentationFormat>
  <Paragraphs>239</Paragraphs>
  <Slides>24</Slides>
  <Notes>1</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24</vt:i4>
      </vt:variant>
    </vt:vector>
  </HeadingPairs>
  <TitlesOfParts>
    <vt:vector size="29" baseType="lpstr">
      <vt:lpstr>Arial</vt:lpstr>
      <vt:lpstr>Calibri</vt:lpstr>
      <vt:lpstr>Microsoft Sans Serif</vt:lpstr>
      <vt:lpstr>Symbol</vt:lpstr>
      <vt:lpstr>Office-téma</vt:lpstr>
      <vt:lpstr>Kistérségi fórum 2025.10.14- Szigetvár </vt:lpstr>
      <vt:lpstr> Gazdaságfejlesztés: Mikrovállalkozások fejlesztésének támogatása </vt:lpstr>
      <vt:lpstr> Gazdaságfejlesztés:2.Mikróvállalkozások fejlesztésének támogatása  </vt:lpstr>
      <vt:lpstr> Gazdaságfejlesztés:2.Mikróvállalkozások fejlesztésének támogatása  </vt:lpstr>
      <vt:lpstr> Gazdaságfejlesztés:2.Mikróvállalkozások fejlesztésének támogatása </vt:lpstr>
      <vt:lpstr>Mikrovállalkozások fejlesztése: pontozási szempontrendszer</vt:lpstr>
      <vt:lpstr>Mikrovállalkozások fejlesztése: pontozási szempontrendszer</vt:lpstr>
      <vt:lpstr>Mikróvállalkozások támogatása pontozás 1.</vt:lpstr>
      <vt:lpstr>Mikróvállalkozások támogatása pontozás 2.</vt:lpstr>
      <vt:lpstr>Mikróvállalkozások támogatása pontozás 3.</vt:lpstr>
      <vt:lpstr>Mikróvállalkozások támogatása pontozás 4.</vt:lpstr>
      <vt:lpstr>Mikróvállalkozások támogatása pontozás 5.</vt:lpstr>
      <vt:lpstr>Árajánlatok kérdése!!</vt:lpstr>
      <vt:lpstr>Ingatlanhasználat kérdése 1!!</vt:lpstr>
      <vt:lpstr>Ingatlanhasználat kérdése 2 !!</vt:lpstr>
      <vt:lpstr>Ingatlanhasználat kérdése 3 !!</vt:lpstr>
      <vt:lpstr>Szolgáltatásfejlesztés : Közösségi terek belső felújítása, eszközök, marketingszolgáltatások, információs és kommunikációs technológiák, megújuló energia-hasznosítás biztosító berendezések beszerzésének támogatása</vt:lpstr>
      <vt:lpstr>Szolgáltatásfejlesztés: a Zrínyi Zöldúthoz kapcsolódó szolgáltatások fejlesztése, beszerzése és térségi védjegy bevezetése</vt:lpstr>
      <vt:lpstr>Szolgáltatásfejlesztés: Eszközök, marketingszolgáltatások, információs és kommunikációs technológiák, megújuló energia-hasznosítás biztosító berendezések beszerzésének támogatása, valamint a Zrínyi Zöldúthoz kapcsolódó szolgáltatások fejlesztése, beszerzése és térségi védjegy bevezetése.</vt:lpstr>
      <vt:lpstr> Szolgáltatásfejlesztés Közösségi terek belső felújítása, eszközök beszerzése, marketingszolgáltatások, információs és kommunikációs technológiák, megújuló energia-hasznosítás biztosító berendezések beszerzésének támogatása, valamint a Zrínyi Zöldúthoz kapcsolódó szolgáltatások fejlesztése, beszerzése és térségi védjegy bevezetése.  </vt:lpstr>
      <vt:lpstr> Gazdaságfejlesztés: 1.Helyi termékek előállításának és piacra jutásának valamint a  LEADER-térségi turizmus fejlesztésének támogatása  </vt:lpstr>
      <vt:lpstr> Gazdaságfejlesztés: 1.Helyi termékek előállításának és piacra jutásának,  valamint a  LEADER-térségi falusi aktív és öko-turizmus fejlesztésének támogatása </vt:lpstr>
      <vt:lpstr> Gazdaságfejlesztés: 1.Helyi termékek előállításának és piacra jutásának,  valamint a  LEADER-térségi turizmus fejlesztésének támogatása </vt:lpstr>
      <vt:lpstr>Köszönöm figyelmüket! Rajczi Román munkaszervezet-vezető,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Tájékoztató Fórum</dc:title>
  <dc:creator>User</dc:creator>
  <cp:lastModifiedBy>Rajczi Román</cp:lastModifiedBy>
  <cp:revision>161</cp:revision>
  <dcterms:created xsi:type="dcterms:W3CDTF">2017-09-20T10:30:54Z</dcterms:created>
  <dcterms:modified xsi:type="dcterms:W3CDTF">2025-10-14T13:02:22Z</dcterms:modified>
</cp:coreProperties>
</file>